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756" r:id="rId1"/>
  </p:sldMasterIdLst>
  <p:notesMasterIdLst>
    <p:notesMasterId r:id="rId30"/>
  </p:notesMasterIdLst>
  <p:sldIdLst>
    <p:sldId id="295" r:id="rId2"/>
    <p:sldId id="305" r:id="rId3"/>
    <p:sldId id="306" r:id="rId4"/>
    <p:sldId id="297" r:id="rId5"/>
    <p:sldId id="298" r:id="rId6"/>
    <p:sldId id="258" r:id="rId7"/>
    <p:sldId id="256" r:id="rId8"/>
    <p:sldId id="259" r:id="rId9"/>
    <p:sldId id="289" r:id="rId10"/>
    <p:sldId id="260" r:id="rId11"/>
    <p:sldId id="279" r:id="rId12"/>
    <p:sldId id="307" r:id="rId13"/>
    <p:sldId id="291" r:id="rId14"/>
    <p:sldId id="273" r:id="rId15"/>
    <p:sldId id="308" r:id="rId16"/>
    <p:sldId id="263" r:id="rId17"/>
    <p:sldId id="309" r:id="rId18"/>
    <p:sldId id="310" r:id="rId19"/>
    <p:sldId id="311" r:id="rId20"/>
    <p:sldId id="312" r:id="rId21"/>
    <p:sldId id="286" r:id="rId22"/>
    <p:sldId id="283" r:id="rId23"/>
    <p:sldId id="288" r:id="rId24"/>
    <p:sldId id="266" r:id="rId25"/>
    <p:sldId id="267" r:id="rId26"/>
    <p:sldId id="292" r:id="rId27"/>
    <p:sldId id="276" r:id="rId28"/>
    <p:sldId id="313" r:id="rId29"/>
  </p:sldIdLst>
  <p:sldSz cx="12192000" cy="6858000"/>
  <p:notesSz cx="7315200" cy="96012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–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80691" autoAdjust="0"/>
  </p:normalViewPr>
  <p:slideViewPr>
    <p:cSldViewPr snapToGrid="0">
      <p:cViewPr varScale="1">
        <p:scale>
          <a:sx n="53" d="100"/>
          <a:sy n="53" d="100"/>
        </p:scale>
        <p:origin x="117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39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9066" tIns="49533" rIns="99066" bIns="49533" rtlCol="0"/>
          <a:lstStyle>
            <a:lvl1pPr algn="l">
              <a:defRPr sz="1300"/>
            </a:lvl1pPr>
          </a:lstStyle>
          <a:p>
            <a:endParaRPr lang="en-P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9066" tIns="49533" rIns="99066" bIns="49533" rtlCol="0"/>
          <a:lstStyle>
            <a:lvl1pPr algn="r">
              <a:defRPr sz="1300"/>
            </a:lvl1pPr>
          </a:lstStyle>
          <a:p>
            <a:fld id="{D0D9EF65-C9E4-4DFB-A99B-13E6CA5582E5}" type="datetimeFigureOut">
              <a:rPr lang="en-PH" smtClean="0"/>
              <a:t>26/10/2022</a:t>
            </a:fld>
            <a:endParaRPr lang="en-P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66" tIns="49533" rIns="99066" bIns="49533" rtlCol="0" anchor="ctr"/>
          <a:lstStyle/>
          <a:p>
            <a:endParaRPr lang="en-P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1" y="4620577"/>
            <a:ext cx="5852160" cy="3780473"/>
          </a:xfrm>
          <a:prstGeom prst="rect">
            <a:avLst/>
          </a:prstGeom>
        </p:spPr>
        <p:txBody>
          <a:bodyPr vert="horz" lIns="99066" tIns="49533" rIns="99066" bIns="49533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5"/>
            <a:ext cx="3169920" cy="481726"/>
          </a:xfrm>
          <a:prstGeom prst="rect">
            <a:avLst/>
          </a:prstGeom>
        </p:spPr>
        <p:txBody>
          <a:bodyPr vert="horz" lIns="99066" tIns="49533" rIns="99066" bIns="49533" rtlCol="0" anchor="b"/>
          <a:lstStyle>
            <a:lvl1pPr algn="l">
              <a:defRPr sz="1300"/>
            </a:lvl1pPr>
          </a:lstStyle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5"/>
            <a:ext cx="3169920" cy="481726"/>
          </a:xfrm>
          <a:prstGeom prst="rect">
            <a:avLst/>
          </a:prstGeom>
        </p:spPr>
        <p:txBody>
          <a:bodyPr vert="horz" lIns="99066" tIns="49533" rIns="99066" bIns="49533" rtlCol="0" anchor="b"/>
          <a:lstStyle>
            <a:lvl1pPr algn="r">
              <a:defRPr sz="1300"/>
            </a:lvl1pPr>
          </a:lstStyle>
          <a:p>
            <a:fld id="{776B7621-3E91-4850-9369-22678AC9676F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983551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hilstar.com/business/2019/07/12/1933913/philippines-agriculture-peri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6B7621-3E91-4850-9369-22678AC9676F}" type="slidenum">
              <a:rPr lang="en-PH" smtClean="0"/>
              <a:t>1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2144094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6B7621-3E91-4850-9369-22678AC9676F}" type="slidenum">
              <a:rPr lang="en-PH" smtClean="0"/>
              <a:t>15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8353000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49" indent="-185749">
              <a:buFont typeface="Arial" panose="020B0604020202020204" pitchFamily="34" charset="0"/>
              <a:buChar char="•"/>
            </a:pPr>
            <a:r>
              <a:rPr lang="en-PH" dirty="0"/>
              <a:t>Amorphous silica is a highly active pozzolana, suitable for making high-quality cement and concrete products </a:t>
            </a:r>
          </a:p>
          <a:p>
            <a:pPr marL="185749" indent="-185749">
              <a:buFont typeface="Arial" panose="020B0604020202020204" pitchFamily="34" charset="0"/>
              <a:buChar char="•"/>
            </a:pPr>
            <a:r>
              <a:rPr lang="en-PH" dirty="0"/>
              <a:t>Recycling of carbon from bio-energy combustion is instantaneous and continuous hence CO</a:t>
            </a:r>
            <a:r>
              <a:rPr lang="en-PH" baseline="30000" dirty="0"/>
              <a:t>2</a:t>
            </a:r>
            <a:r>
              <a:rPr lang="en-PH" dirty="0"/>
              <a:t> emission is zero</a:t>
            </a:r>
          </a:p>
          <a:p>
            <a:pPr marL="185749" indent="-185749">
              <a:buFont typeface="Arial" panose="020B0604020202020204" pitchFamily="34" charset="0"/>
              <a:buChar char="•"/>
            </a:pPr>
            <a:r>
              <a:rPr lang="en-PH" dirty="0"/>
              <a:t>Sufficient quantities of approximately 2.5 million cubic meters of concrete/ ash can be collected at one site or power plant without cost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6B7621-3E91-4850-9369-22678AC9676F}" type="slidenum">
              <a:rPr lang="en-PH" smtClean="0"/>
              <a:t>16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5227657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5749" indent="-185749">
              <a:buFont typeface="Arial" panose="020B0604020202020204" pitchFamily="34" charset="0"/>
              <a:buChar char="•"/>
            </a:pPr>
            <a:r>
              <a:rPr lang="en-PH" sz="1100" dirty="0"/>
              <a:t>Overall valorization of rice husk char obtained by flash pyrolysis in a conical spouted bed reactor (CSBR) has been studied in a two-step process</a:t>
            </a:r>
          </a:p>
          <a:p>
            <a:pPr marL="185749" indent="-185749">
              <a:buFont typeface="Arial" panose="020B0604020202020204" pitchFamily="34" charset="0"/>
              <a:buChar char="•"/>
            </a:pPr>
            <a:r>
              <a:rPr lang="en-PH" sz="1100" dirty="0"/>
              <a:t>Silica has been recovered in a first step and the remaining carbon material has been subjected to steam activation</a:t>
            </a:r>
          </a:p>
          <a:p>
            <a:pPr marL="185749" indent="-185749">
              <a:buFont typeface="Arial" panose="020B0604020202020204" pitchFamily="34" charset="0"/>
              <a:buChar char="•"/>
            </a:pPr>
            <a:r>
              <a:rPr lang="en-PH" sz="1100" dirty="0"/>
              <a:t>Char samples used in this study have been obtained by continuous flash pyrolysis in a conical spouted bed reactor at 500 °C. </a:t>
            </a:r>
          </a:p>
          <a:p>
            <a:pPr marL="185749" indent="-185749">
              <a:buFont typeface="Arial" panose="020B0604020202020204" pitchFamily="34" charset="0"/>
              <a:buChar char="•"/>
            </a:pPr>
            <a:r>
              <a:rPr lang="en-PH" sz="1100" dirty="0"/>
              <a:t>Extraction with Na2CO3 allows recovering 88% of the silica contained in the rice husk char.</a:t>
            </a:r>
          </a:p>
          <a:p>
            <a:pPr marL="185749" indent="-185749">
              <a:buFont typeface="Arial" panose="020B0604020202020204" pitchFamily="34" charset="0"/>
              <a:buChar char="•"/>
            </a:pPr>
            <a:r>
              <a:rPr lang="en-PH" sz="1100" dirty="0"/>
              <a:t>Activation of the silica-free rice husk char has been carried out in a fixed bed reactor at 800 °C using steam as activating agent.</a:t>
            </a:r>
          </a:p>
          <a:p>
            <a:pPr marL="185749" indent="-185749">
              <a:buFont typeface="Arial" panose="020B0604020202020204" pitchFamily="34" charset="0"/>
              <a:buChar char="•"/>
            </a:pPr>
            <a:r>
              <a:rPr lang="en-PH" sz="1100" dirty="0"/>
              <a:t>The porous structure of the activated carbons produced includes a combination of micropores and mesopores, with a BET surface area of up to 1365 m</a:t>
            </a:r>
            <a:r>
              <a:rPr lang="en-PH" sz="1100" baseline="30000" dirty="0"/>
              <a:t>2</a:t>
            </a:r>
            <a:r>
              <a:rPr lang="en-PH" sz="1100" dirty="0"/>
              <a:t> g</a:t>
            </a:r>
            <a:r>
              <a:rPr lang="en-PH" sz="1100" baseline="30000" dirty="0"/>
              <a:t>−1</a:t>
            </a:r>
            <a:r>
              <a:rPr lang="en-PH" sz="1100" dirty="0"/>
              <a:t> at the end of 15 min.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6B7621-3E91-4850-9369-22678AC9676F}" type="slidenum">
              <a:rPr lang="en-PH" smtClean="0"/>
              <a:t>17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7274195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6B7621-3E91-4850-9369-22678AC9676F}" type="slidenum">
              <a:rPr lang="en-PH" smtClean="0"/>
              <a:t>18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041630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6B7621-3E91-4850-9369-22678AC9676F}" type="slidenum">
              <a:rPr lang="en-PH" smtClean="0"/>
              <a:t>19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2538620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6B7621-3E91-4850-9369-22678AC9676F}" type="slidenum">
              <a:rPr lang="en-PH" smtClean="0"/>
              <a:t>20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8629819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300" dirty="0"/>
              <a:t>An utmost problem are inflexible codes and standards</a:t>
            </a:r>
            <a:endParaRPr lang="nb-NO" sz="1300" dirty="0"/>
          </a:p>
          <a:p>
            <a:pPr lvl="0"/>
            <a:r>
              <a:rPr lang="en-GB" sz="1300" dirty="0" err="1"/>
              <a:t>i.e</a:t>
            </a:r>
            <a:r>
              <a:rPr lang="en-GB" sz="1300" dirty="0"/>
              <a:t>  ” making concrete have to be the right way”, only.  </a:t>
            </a:r>
            <a:endParaRPr lang="nb-NO" sz="1300" dirty="0"/>
          </a:p>
          <a:p>
            <a:r>
              <a:rPr lang="en-GB" sz="1300" dirty="0"/>
              <a:t>Than the natural issue of cost?  </a:t>
            </a:r>
            <a:endParaRPr lang="nb-NO" sz="1300" dirty="0"/>
          </a:p>
          <a:p>
            <a:pPr lvl="0"/>
            <a:r>
              <a:rPr lang="en-GB" sz="1300" dirty="0"/>
              <a:t>By a limited willingness to pay for the additional cost, need to save the world?  </a:t>
            </a:r>
            <a:endParaRPr lang="nb-NO" sz="1300" dirty="0"/>
          </a:p>
          <a:p>
            <a:r>
              <a:rPr lang="en-GB" sz="1300" dirty="0"/>
              <a:t>However, </a:t>
            </a:r>
            <a:endParaRPr lang="nb-NO" sz="1300" dirty="0"/>
          </a:p>
          <a:p>
            <a:pPr lvl="0"/>
            <a:r>
              <a:rPr lang="en-GB" sz="1300" dirty="0"/>
              <a:t>new advanced solutions do not always cost more than “ conventional” methods  </a:t>
            </a:r>
            <a:endParaRPr lang="nb-NO" sz="1300" dirty="0"/>
          </a:p>
          <a:p>
            <a:r>
              <a:rPr lang="en-GB" sz="1300" dirty="0"/>
              <a:t>in short, newer technologies are prevented, just to cover owns  “Ace” , </a:t>
            </a:r>
            <a:endParaRPr lang="nb-NO" sz="1300" dirty="0"/>
          </a:p>
          <a:p>
            <a:pPr lvl="0"/>
            <a:r>
              <a:rPr lang="en-GB" sz="1300" dirty="0"/>
              <a:t>simply, announced to ensuring life safety in structures.</a:t>
            </a:r>
            <a:endParaRPr lang="nb-NO" sz="1300" dirty="0"/>
          </a:p>
          <a:p>
            <a:pPr lvl="1"/>
            <a:r>
              <a:rPr lang="en-GB" sz="1300" dirty="0"/>
              <a:t>“You have to be sure that what you’re doing are right and will work” </a:t>
            </a:r>
            <a:endParaRPr lang="nb-NO" sz="1300" dirty="0"/>
          </a:p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6B7621-3E91-4850-9369-22678AC9676F}" type="slidenum">
              <a:rPr lang="en-PH" smtClean="0"/>
              <a:t>21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2933949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300" i="1" dirty="0"/>
              <a:t>The environmental benefit of incorporating local RHA in the </a:t>
            </a:r>
            <a:r>
              <a:rPr lang="en-US" sz="1300" i="1" dirty="0" err="1"/>
              <a:t>Alimit</a:t>
            </a:r>
            <a:r>
              <a:rPr lang="en-US" sz="1300" i="1" dirty="0"/>
              <a:t> Hydropower Complex is considerable.  </a:t>
            </a:r>
            <a:endParaRPr lang="nb-NO" dirty="0"/>
          </a:p>
          <a:p>
            <a:pPr lvl="0"/>
            <a:r>
              <a:rPr lang="en-US" sz="1300" i="1" dirty="0"/>
              <a:t>Food for the people, - RICE</a:t>
            </a:r>
            <a:endParaRPr lang="nb-NO" dirty="0"/>
          </a:p>
          <a:p>
            <a:pPr lvl="1"/>
            <a:r>
              <a:rPr lang="en-US" sz="1300" i="1" dirty="0"/>
              <a:t>Hydropower – MAGAT -MARIS</a:t>
            </a:r>
            <a:endParaRPr lang="nb-NO" dirty="0"/>
          </a:p>
          <a:p>
            <a:pPr lvl="1"/>
            <a:r>
              <a:rPr lang="en-US" sz="1300" i="1" dirty="0"/>
              <a:t>Bio-energy  - Rice Husk</a:t>
            </a:r>
            <a:endParaRPr lang="nb-NO" dirty="0"/>
          </a:p>
          <a:p>
            <a:pPr lvl="1"/>
            <a:r>
              <a:rPr lang="en-US" sz="1300" i="1" dirty="0"/>
              <a:t>Bio-SCM – Rice Husk Ash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6B7621-3E91-4850-9369-22678AC9676F}" type="slidenum">
              <a:rPr lang="en-PH" smtClean="0"/>
              <a:t>22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6797343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300" dirty="0"/>
              <a:t>Conclusion;</a:t>
            </a:r>
            <a:endParaRPr lang="nb-NO" sz="1300" dirty="0"/>
          </a:p>
          <a:p>
            <a:pPr lvl="0"/>
            <a:r>
              <a:rPr lang="en-GB" sz="1300" dirty="0"/>
              <a:t>Cement and </a:t>
            </a:r>
            <a:r>
              <a:rPr lang="en-GB" sz="1300" dirty="0" err="1"/>
              <a:t>concrte</a:t>
            </a:r>
            <a:r>
              <a:rPr lang="en-GB" sz="1300" dirty="0"/>
              <a:t> ’s CO2 Emissions Are Solved Technically, </a:t>
            </a:r>
            <a:endParaRPr lang="nb-NO" sz="1300" dirty="0"/>
          </a:p>
          <a:p>
            <a:pPr lvl="1"/>
            <a:r>
              <a:rPr lang="en-GB" sz="1300" dirty="0"/>
              <a:t>But Not Economically. </a:t>
            </a:r>
            <a:endParaRPr lang="nb-NO" sz="1300" dirty="0"/>
          </a:p>
          <a:p>
            <a:pPr lvl="1"/>
            <a:r>
              <a:rPr lang="en-GB" sz="1300" dirty="0"/>
              <a:t>Solutions of today are just most inadequate response to the climate crisis.</a:t>
            </a:r>
            <a:endParaRPr lang="nb-NO" sz="1300" dirty="0"/>
          </a:p>
          <a:p>
            <a:r>
              <a:rPr lang="en-GB" sz="1300" dirty="0"/>
              <a:t> </a:t>
            </a:r>
            <a:endParaRPr lang="nb-NO" sz="1300" dirty="0"/>
          </a:p>
          <a:p>
            <a:pPr lvl="0"/>
            <a:r>
              <a:rPr lang="en-GB" sz="1300" dirty="0"/>
              <a:t>But, Crazy and Right , let us not forget ; </a:t>
            </a:r>
            <a:endParaRPr lang="nb-NO" sz="1300" dirty="0"/>
          </a:p>
          <a:p>
            <a:r>
              <a:rPr lang="en-GB" sz="1300" dirty="0"/>
              <a:t> </a:t>
            </a:r>
            <a:endParaRPr lang="nb-NO" sz="1300" dirty="0"/>
          </a:p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6B7621-3E91-4850-9369-22678AC9676F}" type="slidenum">
              <a:rPr lang="en-PH" smtClean="0"/>
              <a:t>23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0801384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6B7621-3E91-4850-9369-22678AC9676F}" type="slidenum">
              <a:rPr lang="en-PH" smtClean="0"/>
              <a:t>24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965218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6B7621-3E91-4850-9369-22678AC9676F}" type="slidenum">
              <a:rPr lang="en-PH" smtClean="0"/>
              <a:t>2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44917006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6B7621-3E91-4850-9369-22678AC9676F}" type="slidenum">
              <a:rPr lang="en-PH" smtClean="0"/>
              <a:t>25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1998566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i="1" dirty="0"/>
              <a:t>Safeguarding supply of -  food, waterpower and bioenergy.   </a:t>
            </a:r>
            <a:endParaRPr lang="nb-NO" dirty="0"/>
          </a:p>
          <a:p>
            <a:r>
              <a:rPr lang="en-GB" b="1" i="1" dirty="0"/>
              <a:t>(</a:t>
            </a:r>
            <a:r>
              <a:rPr lang="en-US" b="1" i="1" dirty="0"/>
              <a:t>Rice Husk Ash (RHA) -  </a:t>
            </a:r>
            <a:r>
              <a:rPr lang="en-US" i="1" dirty="0"/>
              <a:t>Agriculture – Food - Energy - Construction</a:t>
            </a:r>
            <a:r>
              <a:rPr lang="en-US" b="1" i="1" dirty="0"/>
              <a:t> - </a:t>
            </a:r>
            <a:r>
              <a:rPr lang="en-US" i="1" dirty="0"/>
              <a:t>Realities of </a:t>
            </a:r>
            <a:r>
              <a:rPr lang="en-US" b="1" i="1" dirty="0"/>
              <a:t>Sustainable, Renewable, Green, Biological Innovations </a:t>
            </a:r>
            <a:r>
              <a:rPr lang="en-US" i="1" dirty="0"/>
              <a:t> )</a:t>
            </a:r>
            <a:r>
              <a:rPr lang="en-GB" i="1" dirty="0"/>
              <a:t> </a:t>
            </a:r>
            <a:endParaRPr lang="nb-NO" dirty="0"/>
          </a:p>
          <a:p>
            <a:r>
              <a:rPr lang="en-GB" dirty="0"/>
              <a:t> more and more standard requirement, classified as Low Carbon Concrete</a:t>
            </a:r>
            <a:endParaRPr lang="nb-NO" dirty="0"/>
          </a:p>
          <a:p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6B7621-3E91-4850-9369-22678AC9676F}" type="slidenum">
              <a:rPr lang="en-PH" smtClean="0"/>
              <a:t>26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2504884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6B7621-3E91-4850-9369-22678AC9676F}" type="slidenum">
              <a:rPr lang="en-PH" smtClean="0"/>
              <a:t>27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9710831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6B7621-3E91-4850-9369-22678AC9676F}" type="slidenum">
              <a:rPr lang="en-PH" smtClean="0"/>
              <a:t>28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373052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6B7621-3E91-4850-9369-22678AC9676F}" type="slidenum">
              <a:rPr lang="en-PH" smtClean="0"/>
              <a:t>4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7495461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6B7621-3E91-4850-9369-22678AC9676F}" type="slidenum">
              <a:rPr lang="en-PH" smtClean="0"/>
              <a:t>5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8820893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300" dirty="0"/>
              <a:t> </a:t>
            </a:r>
            <a:endParaRPr lang="nb-NO" sz="1300" dirty="0"/>
          </a:p>
          <a:p>
            <a:r>
              <a:rPr lang="en-GB" sz="1300" b="1" dirty="0"/>
              <a:t>The Future of </a:t>
            </a:r>
            <a:r>
              <a:rPr lang="en-GB" sz="1300" b="1" dirty="0" err="1"/>
              <a:t>Agricultre</a:t>
            </a:r>
            <a:endParaRPr lang="nb-NO" sz="1300" dirty="0"/>
          </a:p>
          <a:p>
            <a:r>
              <a:rPr lang="en-GB" sz="1300" dirty="0"/>
              <a:t> </a:t>
            </a:r>
            <a:endParaRPr lang="nb-NO" sz="1300" dirty="0"/>
          </a:p>
          <a:p>
            <a:r>
              <a:rPr lang="en-GB" sz="1300" dirty="0"/>
              <a:t>President Duterte: on </a:t>
            </a:r>
            <a:r>
              <a:rPr lang="en-GB" sz="1300" b="1" dirty="0"/>
              <a:t>new thinking on agricultural development</a:t>
            </a:r>
            <a:endParaRPr lang="nb-NO" sz="1300" dirty="0"/>
          </a:p>
          <a:p>
            <a:r>
              <a:rPr lang="en-GB" sz="1300" dirty="0"/>
              <a:t> </a:t>
            </a:r>
            <a:endParaRPr lang="nb-NO" sz="1300" dirty="0"/>
          </a:p>
          <a:p>
            <a:r>
              <a:rPr lang="en-GB" sz="1300" dirty="0"/>
              <a:t>“agriculture is the backbone of the economy. </a:t>
            </a:r>
            <a:endParaRPr lang="nb-NO" sz="1300" dirty="0"/>
          </a:p>
          <a:p>
            <a:r>
              <a:rPr lang="en-GB" sz="1300" dirty="0"/>
              <a:t>It forms the basis for food and nutrition security </a:t>
            </a:r>
            <a:endParaRPr lang="nb-NO" sz="1300" dirty="0"/>
          </a:p>
          <a:p>
            <a:pPr lvl="4"/>
            <a:r>
              <a:rPr lang="en-GB" sz="1300" dirty="0"/>
              <a:t>And provides raw materials for industrialization.</a:t>
            </a:r>
            <a:endParaRPr lang="nb-NO" sz="1300" dirty="0"/>
          </a:p>
          <a:p>
            <a:r>
              <a:rPr lang="en-GB" sz="1300" dirty="0"/>
              <a:t> </a:t>
            </a:r>
            <a:endParaRPr lang="nb-NO" sz="1300" dirty="0"/>
          </a:p>
          <a:p>
            <a:r>
              <a:rPr lang="en-GB" sz="1300" dirty="0"/>
              <a:t>”  Unfortunately, our agriculture sector has ways to go, to </a:t>
            </a:r>
            <a:r>
              <a:rPr lang="en-GB" sz="1300" dirty="0" err="1"/>
              <a:t>fulfill</a:t>
            </a:r>
            <a:r>
              <a:rPr lang="en-GB" sz="1300" dirty="0"/>
              <a:t> that role”</a:t>
            </a:r>
            <a:endParaRPr lang="nb-NO" sz="1300" dirty="0"/>
          </a:p>
          <a:p>
            <a:r>
              <a:rPr lang="en-GB" sz="1300" b="1" dirty="0"/>
              <a:t> </a:t>
            </a:r>
            <a:endParaRPr lang="nb-NO" sz="1300" dirty="0"/>
          </a:p>
          <a:p>
            <a:r>
              <a:rPr lang="en-GB" sz="1300" u="sng" dirty="0">
                <a:hlinkClick r:id="rId3"/>
              </a:rPr>
              <a:t>https://www.philstar.com/business/2019/07/12/1933913/philippines-agriculture-peri</a:t>
            </a:r>
            <a:endParaRPr lang="nb-NO" sz="1300" dirty="0"/>
          </a:p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6B7621-3E91-4850-9369-22678AC9676F}" type="slidenum">
              <a:rPr lang="en-PH" smtClean="0"/>
              <a:t>9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571781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6B7621-3E91-4850-9369-22678AC9676F}" type="slidenum">
              <a:rPr lang="en-PH" smtClean="0"/>
              <a:t>11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8032143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300" dirty="0"/>
              <a:t>The Norwegian Embassy’s aim to </a:t>
            </a:r>
            <a:endParaRPr lang="nb-NO" sz="1300" dirty="0"/>
          </a:p>
          <a:p>
            <a:pPr lvl="1"/>
            <a:r>
              <a:rPr lang="en-GB" sz="1300" dirty="0"/>
              <a:t>offset its carbon footprint, planting 500 indigenous seedlings outside Metro Manila,</a:t>
            </a:r>
            <a:endParaRPr lang="nb-NO" sz="1300" dirty="0"/>
          </a:p>
          <a:p>
            <a:pPr lvl="1"/>
            <a:r>
              <a:rPr lang="en-GB" sz="1300" dirty="0"/>
              <a:t>promoting co-operation in energy, trade </a:t>
            </a:r>
            <a:endParaRPr lang="nb-NO" sz="1300" dirty="0"/>
          </a:p>
          <a:p>
            <a:pPr lvl="1"/>
            <a:r>
              <a:rPr lang="en-GB" sz="1300" dirty="0"/>
              <a:t>and climate change in the Philippines</a:t>
            </a:r>
            <a:endParaRPr lang="nb-NO" sz="1300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6B7621-3E91-4850-9369-22678AC9676F}" type="slidenum">
              <a:rPr lang="en-PH" smtClean="0"/>
              <a:t>12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5737235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300" dirty="0"/>
              <a:t>CMC in similar, focus the realities about Cement, </a:t>
            </a:r>
            <a:endParaRPr lang="nb-NO" sz="1300" dirty="0"/>
          </a:p>
          <a:p>
            <a:pPr lvl="0"/>
            <a:r>
              <a:rPr lang="en-GB" sz="1300" dirty="0"/>
              <a:t>the material that built the modern world is also destroying it? </a:t>
            </a:r>
            <a:endParaRPr lang="nb-NO" sz="1300" dirty="0"/>
          </a:p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6B7621-3E91-4850-9369-22678AC9676F}" type="slidenum">
              <a:rPr lang="en-PH" smtClean="0"/>
              <a:t>13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2525425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Concrete is an incredibly versatile, relatively cheap building material. </a:t>
            </a:r>
          </a:p>
          <a:p>
            <a:pPr marL="185749" indent="-185749" defTabSz="990661">
              <a:buFont typeface="Arial" panose="020B0604020202020204" pitchFamily="34" charset="0"/>
              <a:buChar char="•"/>
              <a:defRPr/>
            </a:pPr>
            <a:r>
              <a:rPr lang="en-US" dirty="0"/>
              <a:t>But the world has a massive concrete problem - greenhouse gas emitter. </a:t>
            </a:r>
          </a:p>
          <a:p>
            <a:pPr marL="681079" lvl="1" indent="-185749" defTabSz="990661">
              <a:buFont typeface="Arial" panose="020B0604020202020204" pitchFamily="34" charset="0"/>
              <a:buChar char="•"/>
              <a:defRPr/>
            </a:pPr>
            <a:r>
              <a:rPr lang="nb-NO" dirty="0" err="1"/>
              <a:t>Now</a:t>
            </a:r>
            <a:r>
              <a:rPr lang="nb-NO" dirty="0"/>
              <a:t> a </a:t>
            </a:r>
            <a:r>
              <a:rPr lang="nb-NO" dirty="0" err="1"/>
              <a:t>day</a:t>
            </a:r>
            <a:r>
              <a:rPr lang="nb-NO" dirty="0"/>
              <a:t> </a:t>
            </a:r>
            <a:r>
              <a:rPr lang="en-US" sz="1300" b="1" dirty="0"/>
              <a:t>“Being less bad is simply not good enough”</a:t>
            </a:r>
            <a:endParaRPr lang="nb-NO" sz="1300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6B7621-3E91-4850-9369-22678AC9676F}" type="slidenum">
              <a:rPr lang="en-PH" smtClean="0"/>
              <a:t>14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4051653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6DED81AA-D04D-41AF-BB18-9302AF20A193}" type="datetime1">
              <a:rPr lang="en-US" smtClean="0"/>
              <a:t>10/26/2022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r>
              <a:rPr lang="en-US"/>
              <a:t>200308 A Cmcp Project on Bio-SCM Vitalization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38775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8C5EF-8731-4063-AE4B-717D2CA6BE20}" type="datetime1">
              <a:rPr lang="en-US" smtClean="0"/>
              <a:t>10/26/2022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200308 A Cmcp Project on Bio-SCM Vitalization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0052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28F23E7-8033-499F-B0B2-B2C56E18B3E4}" type="datetime1">
              <a:rPr lang="en-US" smtClean="0"/>
              <a:t>10/26/2022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r>
              <a:rPr lang="en-US"/>
              <a:t>200308 A Cmcp Project on Bio-SCM Vitalization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6918496"/>
      </p:ext>
    </p:extLst>
  </p:cSld>
  <p:clrMapOvr>
    <a:masterClrMapping/>
  </p:clrMapOvr>
  <p:hf sldNum="0"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28F23E7-8033-499F-B0B2-B2C56E18B3E4}" type="datetime1">
              <a:rPr lang="en-US" smtClean="0"/>
              <a:t>10/26/2022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r>
              <a:rPr lang="en-US"/>
              <a:t>200308 A Cmcp Project on Bio-SCM Vitalization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39053737"/>
      </p:ext>
    </p:extLst>
  </p:cSld>
  <p:clrMapOvr>
    <a:masterClrMapping/>
  </p:clrMapOvr>
  <p:hf sldNum="0"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28F23E7-8033-499F-B0B2-B2C56E18B3E4}" type="datetime1">
              <a:rPr lang="en-US" smtClean="0"/>
              <a:t>10/26/2022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r>
              <a:rPr lang="en-US"/>
              <a:t>200308 A Cmcp Project on Bio-SCM Vitalization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3397061"/>
      </p:ext>
    </p:extLst>
  </p:cSld>
  <p:clrMapOvr>
    <a:masterClrMapping/>
  </p:clrMapOvr>
  <p:hf sldNum="0"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4D427-3AAD-4AC5-96CB-30019E7654BA}" type="datetime1">
              <a:rPr lang="en-US" smtClean="0"/>
              <a:t>10/26/2022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200308 A Cmcp Project on Bio-SCM Vitalization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59599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F23E7-8033-499F-B0B2-B2C56E18B3E4}" type="datetime1">
              <a:rPr lang="en-US" smtClean="0"/>
              <a:t>10/26/2022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200308 A Cmcp Project on Bio-SCM Vitalization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9034517"/>
      </p:ext>
    </p:extLst>
  </p:cSld>
  <p:clrMapOvr>
    <a:masterClrMapping/>
  </p:clrMapOvr>
  <p:hf sldNum="0"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26D93-3543-4CC4-91AE-E9C1FA85D1F7}" type="datetime1">
              <a:rPr lang="en-US" smtClean="0"/>
              <a:t>10/26/2022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200308 A Cmcp Project on Bio-SCM Vitalization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5656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1C7A9544-D703-401A-801F-4B9C01A9BA27}" type="datetime1">
              <a:rPr lang="en-US" smtClean="0"/>
              <a:t>10/26/2022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r>
              <a:rPr lang="en-US"/>
              <a:t>200308 A Cmcp Project on Bio-SCM Vitalization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3210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DE277-20D3-4565-9A8E-7D3041213AC9}" type="datetime1">
              <a:rPr lang="en-US" smtClean="0"/>
              <a:t>10/26/2022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200308 A Cmcp Project on Bio-SCM Vitalization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5317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30BF426C-527E-4EFB-B453-EE0327A61C7E}" type="datetime1">
              <a:rPr lang="en-US" smtClean="0"/>
              <a:t>10/26/2022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r>
              <a:rPr lang="en-US"/>
              <a:t>200308 A Cmcp Project on Bio-SCM Vitalization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0242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FC8FD1-BD74-4AA0-8469-2E2FC140AFB3}" type="datetime1">
              <a:rPr lang="en-US" smtClean="0"/>
              <a:t>10/26/2022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200308 A Cmcp Project on Bio-SCM Vitalization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1432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B0ED7-CDE2-4C23-AAA3-1A05277BDC64}" type="datetime1">
              <a:rPr lang="en-US" smtClean="0"/>
              <a:t>10/26/2022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200308 A Cmcp Project on Bio-SCM Vitalization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862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12797-8908-4B47-A715-7002BEB95F73}" type="datetime1">
              <a:rPr lang="en-US" smtClean="0"/>
              <a:t>10/26/2022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200308 A Cmcp Project on Bio-SCM Vitalization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3459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6FC7D-DEC6-4AF7-A198-CCCC611F2709}" type="datetime1">
              <a:rPr lang="en-US" smtClean="0"/>
              <a:t>10/26/2022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200308 A Cmcp Project on Bio-SCM Vitalization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62629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9F681-5E83-4A57-A736-EA2539B25D25}" type="datetime1">
              <a:rPr lang="en-US" smtClean="0"/>
              <a:t>10/26/2022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200308 A Cmcp Project on Bio-SCM Vitalization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03857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2DA09-0A31-434C-A8EF-AAEC1730D74A}" type="datetime1">
              <a:rPr lang="en-US" smtClean="0"/>
              <a:t>10/26/2022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200308 A Cmcp Project on Bio-SCM Vitalization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8992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8F23E7-8033-499F-B0B2-B2C56E18B3E4}" type="datetime1">
              <a:rPr lang="en-US" smtClean="0"/>
              <a:t>10/26/2022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200308 A Cmcp Project on Bio-SCM Vitalization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828012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  <p:sldLayoutId id="2147483769" r:id="rId13"/>
    <p:sldLayoutId id="2147483770" r:id="rId14"/>
    <p:sldLayoutId id="2147483771" r:id="rId15"/>
    <p:sldLayoutId id="2147483772" r:id="rId16"/>
    <p:sldLayoutId id="2147483773" r:id="rId17"/>
  </p:sldLayoutIdLst>
  <p:hf sldNum="0" hdr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cid:image005.jpg@01D8C4FD.BEB6A340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g"/><Relationship Id="rId3" Type="http://schemas.openxmlformats.org/officeDocument/2006/relationships/image" Target="../media/image12.png"/><Relationship Id="rId7" Type="http://schemas.openxmlformats.org/officeDocument/2006/relationships/image" Target="../media/image1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g"/><Relationship Id="rId5" Type="http://schemas.openxmlformats.org/officeDocument/2006/relationships/image" Target="../media/image14.png"/><Relationship Id="rId4" Type="http://schemas.openxmlformats.org/officeDocument/2006/relationships/image" Target="../media/image13.jpg"/><Relationship Id="rId9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hilstar.com/business/2019/07/12/1933913/philippines-agriculture-peri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EB97FA-CDEA-2342-CB7A-D59B63D60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DE277-20D3-4565-9A8E-7D3041213AC9}" type="datetime1">
              <a:rPr lang="en-US" smtClean="0"/>
              <a:t>10/26/2022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435553-AF31-0015-B3C8-7200893FC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200308 A </a:t>
            </a:r>
            <a:r>
              <a:rPr lang="en-US" dirty="0" err="1"/>
              <a:t>Cmcp</a:t>
            </a:r>
            <a:r>
              <a:rPr lang="en-US" dirty="0"/>
              <a:t> Project on Bio-SCM Vitalization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4A6C9B-F54F-A1B6-8C56-F0275C26433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62839" y="816693"/>
            <a:ext cx="10820400" cy="2801937"/>
          </a:xfrm>
        </p:spPr>
        <p:txBody>
          <a:bodyPr>
            <a:normAutofit fontScale="90000"/>
          </a:bodyPr>
          <a:lstStyle/>
          <a:p>
            <a:pPr algn="ctr"/>
            <a:br>
              <a:rPr lang="en-GB" sz="4000" b="1" dirty="0">
                <a:effectLst/>
                <a:highlight>
                  <a:srgbClr val="0000FF"/>
                </a:highlight>
                <a:latin typeface="MS Reference Sans Serif" panose="020B0604030504040204" pitchFamily="34" charset="0"/>
                <a:ea typeface="Calibri" panose="020F0502020204030204" pitchFamily="34" charset="0"/>
              </a:rPr>
            </a:br>
            <a:br>
              <a:rPr lang="en-GB" sz="4000" b="1" dirty="0">
                <a:effectLst/>
                <a:highlight>
                  <a:srgbClr val="0000FF"/>
                </a:highlight>
                <a:latin typeface="MS Reference Sans Serif" panose="020B0604030504040204" pitchFamily="34" charset="0"/>
                <a:ea typeface="Calibri" panose="020F0502020204030204" pitchFamily="34" charset="0"/>
              </a:rPr>
            </a:br>
            <a:br>
              <a:rPr lang="en-GB" sz="4000" b="1" dirty="0">
                <a:effectLst/>
                <a:highlight>
                  <a:srgbClr val="0000FF"/>
                </a:highlight>
                <a:latin typeface="MS Reference Sans Serif" panose="020B0604030504040204" pitchFamily="34" charset="0"/>
                <a:ea typeface="Calibri" panose="020F0502020204030204" pitchFamily="34" charset="0"/>
              </a:rPr>
            </a:br>
            <a:r>
              <a:rPr lang="en-GB" sz="4000" b="1" i="1" dirty="0">
                <a:solidFill>
                  <a:schemeClr val="bg1"/>
                </a:solidFill>
                <a:highlight>
                  <a:srgbClr val="FFFF00"/>
                </a:highlight>
                <a:latin typeface="MS Reference Sans Serif" panose="020B0604030504040204" pitchFamily="34" charset="0"/>
                <a:ea typeface="Calibri" panose="020F0502020204030204" pitchFamily="34" charset="0"/>
              </a:rPr>
              <a:t>Wakeup from Dreams </a:t>
            </a:r>
            <a:br>
              <a:rPr lang="en-GB" sz="4000" b="1" i="1" dirty="0">
                <a:solidFill>
                  <a:schemeClr val="bg1"/>
                </a:solidFill>
                <a:highlight>
                  <a:srgbClr val="FFFF00"/>
                </a:highlight>
                <a:latin typeface="MS Reference Sans Serif" panose="020B0604030504040204" pitchFamily="34" charset="0"/>
                <a:ea typeface="Calibri" panose="020F0502020204030204" pitchFamily="34" charset="0"/>
              </a:rPr>
            </a:br>
            <a:r>
              <a:rPr lang="en-GB" sz="2200" b="1" i="1" dirty="0">
                <a:highlight>
                  <a:srgbClr val="000000"/>
                </a:highlight>
                <a:latin typeface="MS Reference Sans Serif" panose="020B0604030504040204" pitchFamily="34" charset="0"/>
                <a:ea typeface="Calibri" panose="020F0502020204030204" pitchFamily="34" charset="0"/>
              </a:rPr>
              <a:t>join into</a:t>
            </a:r>
            <a:br>
              <a:rPr lang="en-GB" sz="4000" b="1" i="1" dirty="0">
                <a:highlight>
                  <a:srgbClr val="000000"/>
                </a:highlight>
                <a:latin typeface="MS Reference Sans Serif" panose="020B0604030504040204" pitchFamily="34" charset="0"/>
                <a:ea typeface="Calibri" panose="020F0502020204030204" pitchFamily="34" charset="0"/>
              </a:rPr>
            </a:br>
            <a:r>
              <a:rPr lang="en-GB" sz="4000" b="1" dirty="0">
                <a:effectLst/>
                <a:highlight>
                  <a:srgbClr val="0000FF"/>
                </a:highlight>
                <a:latin typeface="MS Reference Sans Serif" panose="020B0604030504040204" pitchFamily="34" charset="0"/>
                <a:ea typeface="Calibri" panose="020F0502020204030204" pitchFamily="34" charset="0"/>
              </a:rPr>
              <a:t>Bio circularity</a:t>
            </a:r>
            <a:r>
              <a:rPr lang="en-GB" b="1" i="1" dirty="0">
                <a:highlight>
                  <a:srgbClr val="0000FF"/>
                </a:highlight>
                <a:latin typeface="MS Reference Sans Serif" panose="020B0604030504040204" pitchFamily="34" charset="0"/>
                <a:ea typeface="Calibri" panose="020F0502020204030204" pitchFamily="34" charset="0"/>
              </a:rPr>
              <a:t> &amp;  No Waste </a:t>
            </a:r>
            <a:br>
              <a:rPr lang="en-GB" sz="4000" b="1" dirty="0">
                <a:effectLst/>
                <a:highlight>
                  <a:srgbClr val="00FF00"/>
                </a:highlight>
                <a:latin typeface="MS Reference Sans Serif" panose="020B0604030504040204" pitchFamily="34" charset="0"/>
                <a:ea typeface="Calibri" panose="020F0502020204030204" pitchFamily="34" charset="0"/>
              </a:rPr>
            </a:br>
            <a:r>
              <a:rPr lang="en-GB" sz="2000" b="1" dirty="0">
                <a:latin typeface="MS Reference Sans Serif" panose="020B0604030504040204" pitchFamily="34" charset="0"/>
                <a:ea typeface="Calibri" panose="020F0502020204030204" pitchFamily="34" charset="0"/>
              </a:rPr>
              <a:t>with</a:t>
            </a:r>
            <a:br>
              <a:rPr lang="en-GB" sz="4000" b="1" dirty="0">
                <a:effectLst/>
                <a:highlight>
                  <a:srgbClr val="00FF00"/>
                </a:highlight>
                <a:latin typeface="MS Reference Sans Serif" panose="020B0604030504040204" pitchFamily="34" charset="0"/>
                <a:ea typeface="Calibri" panose="020F0502020204030204" pitchFamily="34" charset="0"/>
              </a:rPr>
            </a:br>
            <a:br>
              <a:rPr lang="en-GB" sz="4000" b="1" dirty="0">
                <a:solidFill>
                  <a:srgbClr val="FF0000"/>
                </a:solidFill>
                <a:effectLst/>
                <a:highlight>
                  <a:srgbClr val="00FF00"/>
                </a:highlight>
                <a:latin typeface="MS Reference Sans Serif" panose="020B0604030504040204" pitchFamily="34" charset="0"/>
                <a:ea typeface="Calibri" panose="020F0502020204030204" pitchFamily="34" charset="0"/>
              </a:rPr>
            </a:br>
            <a:br>
              <a:rPr lang="nb-NO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endParaRPr lang="nb-NO" sz="5400" i="1" dirty="0">
              <a:highlight>
                <a:srgbClr val="000000"/>
              </a:highlight>
            </a:endParaRPr>
          </a:p>
        </p:txBody>
      </p:sp>
      <p:pic>
        <p:nvPicPr>
          <p:cNvPr id="6" name="Bilde 7">
            <a:extLst>
              <a:ext uri="{FF2B5EF4-FFF2-40B4-BE49-F238E27FC236}">
                <a16:creationId xmlns:a16="http://schemas.microsoft.com/office/drawing/2014/main" id="{6BC2A86E-EFC1-E2B9-5638-5E9798394B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3437" y="3429000"/>
            <a:ext cx="9329802" cy="2680570"/>
          </a:xfrm>
          <a:prstGeom prst="rect">
            <a:avLst/>
          </a:prstGeom>
          <a:noFill/>
        </p:spPr>
      </p:pic>
      <p:sp>
        <p:nvSpPr>
          <p:cNvPr id="8" name="Free-form: Shape 7">
            <a:extLst>
              <a:ext uri="{FF2B5EF4-FFF2-40B4-BE49-F238E27FC236}">
                <a16:creationId xmlns:a16="http://schemas.microsoft.com/office/drawing/2014/main" id="{D4FBFFBD-4966-035B-1F0A-456ABF371923}"/>
              </a:ext>
            </a:extLst>
          </p:cNvPr>
          <p:cNvSpPr/>
          <p:nvPr/>
        </p:nvSpPr>
        <p:spPr>
          <a:xfrm>
            <a:off x="5624186" y="2229633"/>
            <a:ext cx="5010411" cy="3356975"/>
          </a:xfrm>
          <a:custGeom>
            <a:avLst/>
            <a:gdLst>
              <a:gd name="connsiteX0" fmla="*/ 5010411 w 5010411"/>
              <a:gd name="connsiteY0" fmla="*/ 3356975 h 3356975"/>
              <a:gd name="connsiteX1" fmla="*/ 463463 w 5010411"/>
              <a:gd name="connsiteY1" fmla="*/ 2793304 h 3356975"/>
              <a:gd name="connsiteX2" fmla="*/ 3281819 w 5010411"/>
              <a:gd name="connsiteY2" fmla="*/ 2430049 h 3356975"/>
              <a:gd name="connsiteX3" fmla="*/ 2743200 w 5010411"/>
              <a:gd name="connsiteY3" fmla="*/ 2292263 h 3356975"/>
              <a:gd name="connsiteX4" fmla="*/ 814192 w 5010411"/>
              <a:gd name="connsiteY4" fmla="*/ 2267211 h 3356975"/>
              <a:gd name="connsiteX5" fmla="*/ 1202499 w 5010411"/>
              <a:gd name="connsiteY5" fmla="*/ 0 h 3356975"/>
              <a:gd name="connsiteX6" fmla="*/ 0 w 5010411"/>
              <a:gd name="connsiteY6" fmla="*/ 212942 h 3356975"/>
              <a:gd name="connsiteX7" fmla="*/ 0 w 5010411"/>
              <a:gd name="connsiteY7" fmla="*/ 212942 h 3356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10411" h="3356975">
                <a:moveTo>
                  <a:pt x="5010411" y="3356975"/>
                </a:moveTo>
                <a:lnTo>
                  <a:pt x="463463" y="2793304"/>
                </a:lnTo>
                <a:lnTo>
                  <a:pt x="3281819" y="2430049"/>
                </a:lnTo>
                <a:lnTo>
                  <a:pt x="2743200" y="2292263"/>
                </a:lnTo>
                <a:lnTo>
                  <a:pt x="814192" y="2267211"/>
                </a:lnTo>
                <a:lnTo>
                  <a:pt x="1202499" y="0"/>
                </a:lnTo>
                <a:lnTo>
                  <a:pt x="0" y="212942"/>
                </a:lnTo>
                <a:lnTo>
                  <a:pt x="0" y="212942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8683984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9A9826-83C0-4FC3-3F68-FB2A5077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855" y="520095"/>
            <a:ext cx="10018681" cy="1400530"/>
          </a:xfrm>
        </p:spPr>
        <p:txBody>
          <a:bodyPr>
            <a:normAutofit fontScale="90000"/>
          </a:bodyPr>
          <a:lstStyle/>
          <a:p>
            <a:pPr algn="ctr"/>
            <a:br>
              <a:rPr lang="en-GB" sz="3600" b="1" dirty="0">
                <a:solidFill>
                  <a:srgbClr val="FF0000"/>
                </a:solidFill>
                <a:effectLst/>
                <a:highlight>
                  <a:srgbClr val="00FF00"/>
                </a:highlight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GB" sz="3600" b="1" dirty="0">
                <a:solidFill>
                  <a:srgbClr val="000000"/>
                </a:solidFill>
                <a:effectLst/>
                <a:highlight>
                  <a:srgbClr val="00FF00"/>
                </a:highlight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GB" sz="3600" b="1" dirty="0">
                <a:solidFill>
                  <a:srgbClr val="000000"/>
                </a:solidFill>
                <a:effectLst/>
                <a:highlight>
                  <a:srgbClr val="00FF00"/>
                </a:highlight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GB" sz="3600" b="1" dirty="0">
                <a:solidFill>
                  <a:srgbClr val="000000"/>
                </a:solidFill>
                <a:effectLst/>
                <a:highlight>
                  <a:srgbClr val="00FF00"/>
                </a:highlight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GB" sz="3600" b="1" dirty="0">
                <a:solidFill>
                  <a:srgbClr val="000000"/>
                </a:solidFill>
                <a:effectLst/>
                <a:highlight>
                  <a:srgbClr val="00FF00"/>
                </a:highlight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GB" sz="3600" b="1" dirty="0">
                <a:solidFill>
                  <a:srgbClr val="000000"/>
                </a:solidFill>
                <a:effectLst/>
                <a:highlight>
                  <a:srgbClr val="00FF00"/>
                </a:highlight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GB" sz="3600" b="1" dirty="0">
                <a:solidFill>
                  <a:srgbClr val="000000"/>
                </a:solidFill>
                <a:effectLst/>
                <a:highlight>
                  <a:srgbClr val="00FF00"/>
                </a:highlight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GB" sz="3600" b="1" dirty="0">
                <a:solidFill>
                  <a:srgbClr val="000000"/>
                </a:solidFill>
                <a:effectLst/>
                <a:highlight>
                  <a:srgbClr val="00FF00"/>
                </a:highlight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GB" sz="3600" b="1" dirty="0">
                <a:solidFill>
                  <a:srgbClr val="000000"/>
                </a:solidFill>
                <a:effectLst/>
                <a:highlight>
                  <a:srgbClr val="00FF00"/>
                </a:highlight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GB" sz="3600" b="1" dirty="0">
                <a:solidFill>
                  <a:srgbClr val="000000"/>
                </a:solidFill>
                <a:effectLst/>
                <a:highlight>
                  <a:srgbClr val="00FF00"/>
                </a:highlight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GB" sz="3600" b="1" dirty="0">
                <a:solidFill>
                  <a:srgbClr val="000000"/>
                </a:solidFill>
                <a:effectLst/>
                <a:highlight>
                  <a:srgbClr val="00FF00"/>
                </a:highlight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2700" b="1" dirty="0">
                <a:solidFill>
                  <a:schemeClr val="bg1"/>
                </a:solidFill>
                <a:effectLst/>
                <a:highlight>
                  <a:srgbClr val="FFFF00"/>
                </a:highlight>
                <a:latin typeface="MS Reference Sans Serif" panose="020B06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These</a:t>
            </a:r>
            <a:r>
              <a:rPr lang="en-GB" sz="2700" b="1" dirty="0">
                <a:solidFill>
                  <a:srgbClr val="FF0000"/>
                </a:solidFill>
                <a:effectLst/>
                <a:highlight>
                  <a:srgbClr val="00FF00"/>
                </a:highlight>
                <a:latin typeface="MS Reference Sans Serif" panose="020B06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700" b="1" dirty="0">
                <a:solidFill>
                  <a:srgbClr val="000000"/>
                </a:solidFill>
                <a:effectLst/>
                <a:highlight>
                  <a:srgbClr val="00FF00"/>
                </a:highlight>
                <a:latin typeface="MS Reference Sans Serif" panose="020B06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Green Climate </a:t>
            </a:r>
            <a:r>
              <a:rPr lang="en-GB" sz="2700" b="1" dirty="0">
                <a:solidFill>
                  <a:srgbClr val="000000"/>
                </a:solidFill>
                <a:highlight>
                  <a:srgbClr val="00FF00"/>
                </a:highlight>
                <a:latin typeface="MS Reference Sans Serif" panose="020B06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GB" sz="2700" b="1" dirty="0">
                <a:solidFill>
                  <a:srgbClr val="000000"/>
                </a:solidFill>
                <a:effectLst/>
                <a:highlight>
                  <a:srgbClr val="00FF00"/>
                </a:highlight>
                <a:latin typeface="MS Reference Sans Serif" panose="020B06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olutions</a:t>
            </a:r>
            <a:br>
              <a:rPr lang="en-GB" sz="3600" b="1" dirty="0">
                <a:solidFill>
                  <a:srgbClr val="000000"/>
                </a:solidFill>
                <a:effectLst/>
                <a:highlight>
                  <a:srgbClr val="00FF00"/>
                </a:highlight>
                <a:latin typeface="Courgette" panose="02000603070400060004" pitchFamily="2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GB" sz="3600" b="1" dirty="0">
                <a:solidFill>
                  <a:srgbClr val="000000"/>
                </a:solidFill>
                <a:effectLst/>
                <a:highlight>
                  <a:srgbClr val="00FF00"/>
                </a:highlight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GB" sz="3600" b="1" dirty="0">
                <a:solidFill>
                  <a:srgbClr val="000000"/>
                </a:solidFill>
                <a:effectLst/>
                <a:highlight>
                  <a:srgbClr val="00FF00"/>
                </a:highlight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GB" sz="3600" b="1" dirty="0">
                <a:solidFill>
                  <a:srgbClr val="000000"/>
                </a:solidFill>
                <a:effectLst/>
                <a:highlight>
                  <a:srgbClr val="00FF00"/>
                </a:highlight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3200" i="1" dirty="0">
                <a:solidFill>
                  <a:schemeClr val="tx1"/>
                </a:solidFill>
                <a:effectLst/>
                <a:highlight>
                  <a:srgbClr val="000000"/>
                </a:highlight>
                <a:latin typeface="Consolas" panose="020B0609020204030204" pitchFamily="49" charset="0"/>
                <a:ea typeface="Calibri" panose="020F0502020204030204" pitchFamily="34" charset="0"/>
                <a:cs typeface="Calibri" panose="020F0502020204030204" pitchFamily="34" charset="0"/>
              </a:rPr>
              <a:t>are </a:t>
            </a:r>
            <a:r>
              <a:rPr lang="en-GB" sz="3200" i="1" dirty="0">
                <a:solidFill>
                  <a:schemeClr val="bg1"/>
                </a:solidFill>
                <a:effectLst/>
                <a:highlight>
                  <a:srgbClr val="FFFF00"/>
                </a:highlight>
                <a:latin typeface="Consolas" panose="020B0609020204030204" pitchFamily="49" charset="0"/>
                <a:ea typeface="Calibri" panose="020F0502020204030204" pitchFamily="34" charset="0"/>
                <a:cs typeface="Calibri" panose="020F0502020204030204" pitchFamily="34" charset="0"/>
              </a:rPr>
              <a:t>Norwegian</a:t>
            </a:r>
            <a:r>
              <a:rPr lang="en-GB" sz="3200" i="1" dirty="0">
                <a:solidFill>
                  <a:schemeClr val="bg1"/>
                </a:solidFill>
                <a:effectLst/>
                <a:highlight>
                  <a:srgbClr val="000000"/>
                </a:highlight>
                <a:latin typeface="Consolas" panose="020B0609020204030204" pitchFamily="49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3200" i="1" dirty="0">
                <a:solidFill>
                  <a:schemeClr val="tx1"/>
                </a:solidFill>
                <a:effectLst/>
                <a:highlight>
                  <a:srgbClr val="000000"/>
                </a:highlight>
                <a:latin typeface="Consolas" panose="020B0609020204030204" pitchFamily="49" charset="0"/>
                <a:ea typeface="Calibri" panose="020F0502020204030204" pitchFamily="34" charset="0"/>
                <a:cs typeface="Calibri" panose="020F0502020204030204" pitchFamily="34" charset="0"/>
              </a:rPr>
              <a:t>in </a:t>
            </a:r>
            <a:r>
              <a:rPr lang="en-GB" sz="3200" i="1" dirty="0">
                <a:solidFill>
                  <a:schemeClr val="bg1"/>
                </a:solidFill>
                <a:highlight>
                  <a:srgbClr val="FFFF00"/>
                </a:highlight>
                <a:latin typeface="Consolas" panose="020B0609020204030204" pitchFamily="49" charset="0"/>
                <a:ea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GB" sz="3200" i="1" dirty="0">
                <a:solidFill>
                  <a:schemeClr val="bg1"/>
                </a:solidFill>
                <a:effectLst/>
                <a:highlight>
                  <a:srgbClr val="FFFF00"/>
                </a:highlight>
                <a:latin typeface="Consolas" panose="020B0609020204030204" pitchFamily="49" charset="0"/>
                <a:ea typeface="Calibri" panose="020F0502020204030204" pitchFamily="34" charset="0"/>
                <a:cs typeface="Calibri" panose="020F0502020204030204" pitchFamily="34" charset="0"/>
              </a:rPr>
              <a:t>rigin </a:t>
            </a:r>
            <a:r>
              <a:rPr lang="en-GB" sz="3200" i="1" dirty="0">
                <a:solidFill>
                  <a:schemeClr val="tx1"/>
                </a:solidFill>
                <a:effectLst/>
                <a:highlight>
                  <a:srgbClr val="000000"/>
                </a:highlight>
                <a:latin typeface="Consolas" panose="020B0609020204030204" pitchFamily="49" charset="0"/>
                <a:ea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en-GB" sz="3200" i="1" dirty="0">
                <a:solidFill>
                  <a:schemeClr val="bg1"/>
                </a:solidFill>
                <a:highlight>
                  <a:srgbClr val="FFFF00"/>
                </a:highlight>
                <a:latin typeface="Consolas" panose="020B0609020204030204" pitchFamily="49" charset="0"/>
                <a:ea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en-GB" sz="3200" i="1" dirty="0">
                <a:solidFill>
                  <a:schemeClr val="bg1"/>
                </a:solidFill>
                <a:effectLst/>
                <a:highlight>
                  <a:srgbClr val="FFFF00"/>
                </a:highlight>
                <a:latin typeface="Consolas" panose="020B0609020204030204" pitchFamily="49" charset="0"/>
                <a:ea typeface="Calibri" panose="020F0502020204030204" pitchFamily="34" charset="0"/>
                <a:cs typeface="Calibri" panose="020F0502020204030204" pitchFamily="34" charset="0"/>
              </a:rPr>
              <a:t>xperience</a:t>
            </a:r>
            <a:r>
              <a:rPr lang="en-GB" sz="3200" i="1" dirty="0">
                <a:solidFill>
                  <a:schemeClr val="tx1"/>
                </a:solidFill>
                <a:effectLst/>
                <a:highlight>
                  <a:srgbClr val="000000"/>
                </a:highlight>
                <a:latin typeface="Consolas" panose="020B0609020204030204" pitchFamily="49" charset="0"/>
                <a:ea typeface="Calibri" panose="020F0502020204030204" pitchFamily="34" charset="0"/>
                <a:cs typeface="Calibri" panose="020F0502020204030204" pitchFamily="34" charset="0"/>
              </a:rPr>
              <a:t>  </a:t>
            </a:r>
            <a:br>
              <a:rPr lang="en-GB" sz="2000" i="1" dirty="0">
                <a:solidFill>
                  <a:schemeClr val="tx1"/>
                </a:solidFill>
                <a:effectLst/>
                <a:highlight>
                  <a:srgbClr val="000000"/>
                </a:highlight>
                <a:latin typeface="Courgette" panose="02000603070400060004" pitchFamily="2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nb-NO" sz="2000" i="1" dirty="0">
                <a:solidFill>
                  <a:schemeClr val="tx1"/>
                </a:solidFill>
                <a:effectLst/>
                <a:highlight>
                  <a:srgbClr val="000000"/>
                </a:highlight>
                <a:latin typeface="Courgette" panose="02000603070400060004" pitchFamily="2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nb-NO" sz="2800" dirty="0">
                <a:solidFill>
                  <a:srgbClr val="000000"/>
                </a:solidFill>
                <a:effectLst/>
                <a:latin typeface="Courgette" panose="02000603070400060004" pitchFamily="2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nb-NO" sz="2000" dirty="0">
                <a:solidFill>
                  <a:schemeClr val="tx1"/>
                </a:solidFill>
                <a:effectLst/>
                <a:highlight>
                  <a:srgbClr val="0000FF"/>
                </a:highlight>
                <a:latin typeface="Courgette" panose="02000603070400060004" pitchFamily="2" charset="0"/>
                <a:ea typeface="Calibri" panose="020F0502020204030204" pitchFamily="34" charset="0"/>
                <a:cs typeface="Calibri" panose="020F0502020204030204" pitchFamily="34" charset="0"/>
              </a:rPr>
              <a:t>It </a:t>
            </a:r>
            <a:r>
              <a:rPr lang="en-US" sz="2000" dirty="0">
                <a:solidFill>
                  <a:schemeClr val="tx1"/>
                </a:solidFill>
                <a:effectLst/>
                <a:highlight>
                  <a:srgbClr val="0000FF"/>
                </a:highlight>
                <a:latin typeface="Courgette" panose="02000603070400060004" pitchFamily="2" charset="0"/>
                <a:ea typeface="Calibri" panose="020F0502020204030204" pitchFamily="34" charset="0"/>
                <a:cs typeface="Calibri" panose="020F0502020204030204" pitchFamily="34" charset="0"/>
              </a:rPr>
              <a:t>started in the early 70’s</a:t>
            </a:r>
            <a:br>
              <a:rPr lang="en-US" sz="2000" dirty="0">
                <a:solidFill>
                  <a:schemeClr val="tx1"/>
                </a:solidFill>
                <a:effectLst/>
                <a:highlight>
                  <a:srgbClr val="0000FF"/>
                </a:highlight>
                <a:latin typeface="Courgette" panose="02000603070400060004" pitchFamily="2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US" sz="2000" dirty="0">
                <a:solidFill>
                  <a:schemeClr val="tx1"/>
                </a:solidFill>
                <a:effectLst/>
                <a:highlight>
                  <a:srgbClr val="FFFF00"/>
                </a:highlight>
                <a:latin typeface="Courgette" panose="02000603070400060004" pitchFamily="2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000" dirty="0">
                <a:solidFill>
                  <a:schemeClr val="tx1"/>
                </a:solidFill>
                <a:highlight>
                  <a:srgbClr val="000000"/>
                </a:highlight>
                <a:latin typeface="Courgette" panose="02000603070400060004" pitchFamily="2" charset="0"/>
                <a:ea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lang="en-US" sz="2000" dirty="0">
                <a:solidFill>
                  <a:schemeClr val="tx1"/>
                </a:solidFill>
                <a:effectLst/>
                <a:highlight>
                  <a:srgbClr val="000000"/>
                </a:highlight>
                <a:latin typeface="Courgette" panose="02000603070400060004" pitchFamily="2" charset="0"/>
                <a:ea typeface="Calibri" panose="020F0502020204030204" pitchFamily="34" charset="0"/>
                <a:cs typeface="Calibri" panose="020F0502020204030204" pitchFamily="34" charset="0"/>
              </a:rPr>
              <a:t>uided by the world famous </a:t>
            </a:r>
            <a:br>
              <a:rPr lang="en-US" sz="2000" dirty="0">
                <a:solidFill>
                  <a:schemeClr val="tx1"/>
                </a:solidFill>
                <a:effectLst/>
                <a:highlight>
                  <a:srgbClr val="000000"/>
                </a:highlight>
                <a:latin typeface="Courgette" panose="02000603070400060004" pitchFamily="2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200" b="1" i="1" dirty="0">
                <a:solidFill>
                  <a:schemeClr val="tx1"/>
                </a:solidFill>
                <a:effectLst/>
                <a:highlight>
                  <a:srgbClr val="000000"/>
                </a:highlight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“ Gro “ Harlem Brundtland</a:t>
            </a:r>
            <a:br>
              <a:rPr lang="en-US" sz="3200" b="1" i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US" sz="3200" b="1" i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US" sz="32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2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Courgette" panose="02000603070400060004" pitchFamily="2" charset="0"/>
                <a:ea typeface="Calibri" panose="020F0502020204030204" pitchFamily="34" charset="0"/>
                <a:cs typeface="Calibri" panose="020F0502020204030204" pitchFamily="34" charset="0"/>
              </a:rPr>
              <a:t> Mother of Sustainable Development – in the UN</a:t>
            </a:r>
            <a:br>
              <a:rPr lang="nb-NO" sz="1800" dirty="0">
                <a:solidFill>
                  <a:srgbClr val="000000"/>
                </a:solidFill>
                <a:effectLst/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nb-NO" sz="2400" dirty="0">
              <a:highlight>
                <a:srgbClr val="FFFF00"/>
              </a:highlight>
              <a:latin typeface="Courgette" panose="02000603070400060004" pitchFamily="2" charset="0"/>
            </a:endParaRPr>
          </a:p>
        </p:txBody>
      </p:sp>
      <p:pic>
        <p:nvPicPr>
          <p:cNvPr id="11" name="Bilde 6">
            <a:extLst>
              <a:ext uri="{FF2B5EF4-FFF2-40B4-BE49-F238E27FC236}">
                <a16:creationId xmlns:a16="http://schemas.microsoft.com/office/drawing/2014/main" id="{9188BBB4-5126-5D94-D192-77018C1EFA4B}"/>
              </a:ext>
            </a:extLst>
          </p:cNvPr>
          <p:cNvPicPr>
            <a:picLocks noChangeAspect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5866" y="4742013"/>
            <a:ext cx="749300" cy="6032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916145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10FCAC5-E0A2-4621-875A-43935059E3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654" y="262395"/>
            <a:ext cx="8825657" cy="1683137"/>
          </a:xfrm>
        </p:spPr>
        <p:txBody>
          <a:bodyPr>
            <a:normAutofit fontScale="90000"/>
          </a:bodyPr>
          <a:lstStyle/>
          <a:p>
            <a:pPr algn="ctr"/>
            <a:r>
              <a:rPr lang="nb-NO" sz="8000" dirty="0">
                <a:solidFill>
                  <a:schemeClr val="bg1"/>
                </a:solidFill>
                <a:highlight>
                  <a:srgbClr val="00FF00"/>
                </a:highlight>
                <a:latin typeface="Comic Sans MS" panose="030F0702030302020204" pitchFamily="66" charset="0"/>
              </a:rPr>
              <a:t>So </a:t>
            </a:r>
            <a:r>
              <a:rPr lang="nb-NO" sz="8000" dirty="0" err="1">
                <a:solidFill>
                  <a:schemeClr val="bg1"/>
                </a:solidFill>
                <a:highlight>
                  <a:srgbClr val="00FF00"/>
                </a:highlight>
                <a:latin typeface="Comic Sans MS" panose="030F0702030302020204" pitchFamily="66" charset="0"/>
              </a:rPr>
              <a:t>Nowadays</a:t>
            </a:r>
            <a:r>
              <a:rPr lang="nb-NO" sz="8000" dirty="0">
                <a:latin typeface="Comic Sans MS" panose="030F0702030302020204" pitchFamily="66" charset="0"/>
              </a:rPr>
              <a:t>...</a:t>
            </a:r>
            <a:endParaRPr lang="en-PH" sz="8000" dirty="0"/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EB0338FF-0BF0-44C2-B5DE-E82D6535DE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0392" y="2723744"/>
            <a:ext cx="10661514" cy="3735421"/>
          </a:xfrm>
        </p:spPr>
        <p:txBody>
          <a:bodyPr>
            <a:normAutofit/>
          </a:bodyPr>
          <a:lstStyle/>
          <a:p>
            <a:pPr marL="0" lvl="4" indent="0" algn="ctr" defTabSz="914400">
              <a:spcBef>
                <a:spcPts val="0"/>
              </a:spcBef>
              <a:buClrTx/>
              <a:buSzTx/>
              <a:buNone/>
              <a:defRPr/>
            </a:pPr>
            <a:r>
              <a:rPr lang="en-US" sz="7200" b="1" dirty="0">
                <a:latin typeface="Comic Sans MS" panose="030F0702030302020204" pitchFamily="66" charset="0"/>
              </a:rPr>
              <a:t>“Being less bad is simply not good enough”</a:t>
            </a:r>
            <a:endParaRPr lang="nb-NO" sz="7200" b="1" dirty="0">
              <a:latin typeface="Comic Sans MS" panose="030F0702030302020204" pitchFamily="66" charset="0"/>
            </a:endParaRPr>
          </a:p>
        </p:txBody>
      </p:sp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0A193CDE-9C02-4218-A32A-5819287230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16E42-150B-48BC-AE68-DAF61FBB021F}" type="datetime1">
              <a:rPr lang="en-US" smtClean="0"/>
              <a:t>10/26/2022</a:t>
            </a:fld>
            <a:endParaRPr lang="en-US" dirty="0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9FAE0BAC-077F-438C-8596-2667419A7E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200308 A Cmcp Project on Bio-SCM Vitalization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3765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BFE583D-7E25-4CC0-A98F-523F99888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6" y="475014"/>
            <a:ext cx="8825657" cy="2066306"/>
          </a:xfrm>
        </p:spPr>
        <p:txBody>
          <a:bodyPr/>
          <a:lstStyle/>
          <a:p>
            <a:br>
              <a:rPr lang="nb-NO" sz="2000" dirty="0">
                <a:solidFill>
                  <a:schemeClr val="tx1"/>
                </a:solidFill>
              </a:rPr>
            </a:br>
            <a:endParaRPr lang="nb-NO" sz="2000" dirty="0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E093027B-4F5F-436D-85FB-E55D6505A8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52449" y="654969"/>
            <a:ext cx="10684595" cy="2774031"/>
          </a:xfrm>
        </p:spPr>
        <p:txBody>
          <a:bodyPr>
            <a:normAutofit lnSpcReduction="10000"/>
          </a:bodyPr>
          <a:lstStyle/>
          <a:p>
            <a:pPr algn="l"/>
            <a:r>
              <a:rPr lang="en-GB" sz="2800" b="1" dirty="0">
                <a:solidFill>
                  <a:srgbClr val="7030A0"/>
                </a:solidFill>
                <a:highlight>
                  <a:srgbClr val="FFFF00"/>
                </a:highlight>
              </a:rPr>
              <a:t>The Norwegian Embassy aims to </a:t>
            </a:r>
          </a:p>
          <a:p>
            <a:pPr algn="l"/>
            <a:endParaRPr lang="nb-NO" sz="2800" dirty="0">
              <a:solidFill>
                <a:srgbClr val="7030A0"/>
              </a:solidFill>
              <a:highlight>
                <a:srgbClr val="FFFF00"/>
              </a:highlight>
            </a:endParaRPr>
          </a:p>
          <a:p>
            <a:pPr marL="800100" lvl="1" indent="-342900">
              <a:buFontTx/>
              <a:buChar char="-"/>
            </a:pPr>
            <a:r>
              <a:rPr lang="en-GB" sz="2400" b="1" i="1" dirty="0">
                <a:solidFill>
                  <a:schemeClr val="bg1"/>
                </a:solidFill>
                <a:highlight>
                  <a:srgbClr val="00FF00"/>
                </a:highlight>
                <a:latin typeface="MS Reference Sans Serif" panose="020B0604030504040204" pitchFamily="34" charset="0"/>
              </a:rPr>
              <a:t>offset its carbon footprint by planting 500 indigenous seedlings outside Metro Manila</a:t>
            </a:r>
            <a:endParaRPr lang="en-GB" sz="2800" b="1" i="1" dirty="0">
              <a:solidFill>
                <a:srgbClr val="7030A0"/>
              </a:solidFill>
              <a:highlight>
                <a:srgbClr val="FFFF00"/>
              </a:highlight>
              <a:latin typeface="MS Reference Sans Serif" panose="020B0604030504040204" pitchFamily="34" charset="0"/>
            </a:endParaRPr>
          </a:p>
          <a:p>
            <a:pPr marL="914400" lvl="1" indent="-457200">
              <a:buFontTx/>
              <a:buChar char="-"/>
            </a:pPr>
            <a:endParaRPr lang="nb-NO" sz="2800" dirty="0">
              <a:solidFill>
                <a:srgbClr val="7030A0"/>
              </a:solidFill>
              <a:highlight>
                <a:srgbClr val="FFFF00"/>
              </a:highlight>
            </a:endParaRPr>
          </a:p>
          <a:p>
            <a:pPr lvl="2"/>
            <a:r>
              <a:rPr lang="en-GB" sz="2600" dirty="0">
                <a:solidFill>
                  <a:srgbClr val="7030A0"/>
                </a:solidFill>
                <a:highlight>
                  <a:srgbClr val="FFFF00"/>
                </a:highlight>
              </a:rPr>
              <a:t>- </a:t>
            </a:r>
            <a:r>
              <a:rPr lang="en-GB" sz="2200" b="1" dirty="0">
                <a:solidFill>
                  <a:srgbClr val="7030A0"/>
                </a:solidFill>
                <a:highlight>
                  <a:srgbClr val="FFFF00"/>
                </a:highlight>
              </a:rPr>
              <a:t>promote cooperation in energy, trade and climate change in the Philippines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C301375C-F304-4D72-85C1-EA44141F2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0C923-26C1-47CC-ACFA-36074DB5BC8B}" type="datetime1">
              <a:rPr lang="en-US" smtClean="0"/>
              <a:t>10/26/2022</a:t>
            </a:fld>
            <a:endParaRPr lang="en-US" dirty="0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83F6A90E-79EF-4EA8-B46F-16D773C577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200308 A Cmcp Project on Bio-SCM Vitalization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816E6E9-301D-43BB-842D-F64FCD6228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0814" y="3429000"/>
            <a:ext cx="4806230" cy="320320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921F0B1-F896-4A62-AC5A-696843A7EE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3602" y="4125458"/>
            <a:ext cx="6211239" cy="2379785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3996165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>
            <a:extLst>
              <a:ext uri="{FF2B5EF4-FFF2-40B4-BE49-F238E27FC236}">
                <a16:creationId xmlns:a16="http://schemas.microsoft.com/office/drawing/2014/main" id="{39915466-D70E-43C5-A6B4-E988D32A7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4067" y="961928"/>
            <a:ext cx="5321779" cy="2009853"/>
          </a:xfrm>
        </p:spPr>
        <p:txBody>
          <a:bodyPr>
            <a:normAutofit/>
          </a:bodyPr>
          <a:lstStyle/>
          <a:p>
            <a:r>
              <a:rPr lang="en-GB" b="1" i="1" dirty="0">
                <a:solidFill>
                  <a:schemeClr val="bg1"/>
                </a:solidFill>
                <a:highlight>
                  <a:srgbClr val="FFFF00"/>
                </a:highlight>
                <a:latin typeface="Bookman Old Style" panose="02050604050505020204" pitchFamily="18" charset="0"/>
              </a:rPr>
              <a:t>CMC Partners </a:t>
            </a:r>
            <a:r>
              <a:rPr lang="en-GB" sz="2200" b="1" i="1" dirty="0">
                <a:solidFill>
                  <a:schemeClr val="bg1"/>
                </a:solidFill>
                <a:highlight>
                  <a:srgbClr val="00FFFF"/>
                </a:highlight>
              </a:rPr>
              <a:t>focuses on the realities about Cement</a:t>
            </a:r>
            <a:endParaRPr lang="nb-NO" sz="2200" b="1" i="1" dirty="0">
              <a:solidFill>
                <a:schemeClr val="bg1"/>
              </a:solidFill>
              <a:highlight>
                <a:srgbClr val="00FFFF"/>
              </a:highlight>
            </a:endParaRP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E093027B-4F5F-436D-85FB-E55D6505A8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22205" y="3716216"/>
            <a:ext cx="5639656" cy="2702162"/>
          </a:xfrm>
        </p:spPr>
        <p:txBody>
          <a:bodyPr>
            <a:noAutofit/>
          </a:bodyPr>
          <a:lstStyle/>
          <a:p>
            <a:r>
              <a:rPr lang="en-PH" sz="4000" dirty="0">
                <a:highlight>
                  <a:srgbClr val="FFFF00"/>
                </a:highlight>
              </a:rPr>
              <a:t>“</a:t>
            </a:r>
            <a:r>
              <a:rPr lang="en-PH" sz="3200" b="1" i="1" dirty="0">
                <a:solidFill>
                  <a:schemeClr val="bg1"/>
                </a:solidFill>
                <a:highlight>
                  <a:srgbClr val="FFFF00"/>
                </a:highlight>
                <a:latin typeface="Comic Sans MS" panose="030F0702030302020204" pitchFamily="66" charset="0"/>
              </a:rPr>
              <a:t>The material that built the modern world is also destroying it.”</a:t>
            </a:r>
          </a:p>
        </p:txBody>
      </p:sp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5CD33102-3CB1-4AE2-8F82-C7F3B55704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16DA4-2FDB-46A9-9EBA-32ABE7797044}" type="datetime1">
              <a:rPr lang="en-US" smtClean="0"/>
              <a:t>10/26/2022</a:t>
            </a:fld>
            <a:endParaRPr lang="en-US" dirty="0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3725DDBF-6D9D-43BF-938B-325F218EA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200308 A </a:t>
            </a:r>
            <a:r>
              <a:rPr lang="en-US" dirty="0" err="1"/>
              <a:t>Cmcp</a:t>
            </a:r>
            <a:r>
              <a:rPr lang="en-US" dirty="0"/>
              <a:t> Project on Bio-SCM Vitalization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57BE662-DC91-4CA1-BB0B-28035563B61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2307"/>
          <a:stretch/>
        </p:blipFill>
        <p:spPr>
          <a:xfrm>
            <a:off x="6284068" y="3276594"/>
            <a:ext cx="5907932" cy="358140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9CE165F-F2FB-40D9-A49F-B6D82C37D2A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0" y="0"/>
            <a:ext cx="6284067" cy="327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334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A69B9A5-5A35-43D4-BBA1-86DF8386FF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5630778"/>
            <a:ext cx="6095998" cy="1142717"/>
          </a:xfrm>
        </p:spPr>
        <p:txBody>
          <a:bodyPr>
            <a:normAutofit fontScale="90000"/>
          </a:bodyPr>
          <a:lstStyle/>
          <a:p>
            <a:pPr marL="0" indent="0" algn="ctr"/>
            <a:r>
              <a:rPr lang="en-US" sz="2800" b="1" dirty="0">
                <a:solidFill>
                  <a:schemeClr val="bg1"/>
                </a:solidFill>
                <a:highlight>
                  <a:srgbClr val="FFFF00"/>
                </a:highlight>
                <a:latin typeface="Comic Sans MS" panose="030F0702030302020204" pitchFamily="66" charset="0"/>
              </a:rPr>
              <a:t>Concrete is an incredibly versatile, cheap building material</a:t>
            </a:r>
            <a:r>
              <a:rPr lang="en-US" sz="2800" dirty="0">
                <a:solidFill>
                  <a:schemeClr val="tx1"/>
                </a:solidFill>
                <a:highlight>
                  <a:srgbClr val="FFFF00"/>
                </a:highlight>
                <a:latin typeface="Comic Sans MS" panose="030F0702030302020204" pitchFamily="66" charset="0"/>
              </a:rPr>
              <a:t>.</a:t>
            </a:r>
            <a:endParaRPr lang="nb-NO" sz="4400" dirty="0">
              <a:solidFill>
                <a:schemeClr val="tx1"/>
              </a:solidFill>
              <a:highlight>
                <a:srgbClr val="FFFF00"/>
              </a:highlight>
            </a:endParaRPr>
          </a:p>
        </p:txBody>
      </p:sp>
      <p:pic>
        <p:nvPicPr>
          <p:cNvPr id="5" name="Plassholder for innhold 4">
            <a:extLst>
              <a:ext uri="{FF2B5EF4-FFF2-40B4-BE49-F238E27FC236}">
                <a16:creationId xmlns:a16="http://schemas.microsoft.com/office/drawing/2014/main" id="{31915880-5E34-4BC0-A924-EA9C4CCEA6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b="1129"/>
          <a:stretch/>
        </p:blipFill>
        <p:spPr>
          <a:xfrm>
            <a:off x="0" y="1"/>
            <a:ext cx="6095997" cy="5543480"/>
          </a:xfrm>
          <a:prstGeom prst="rect">
            <a:avLst/>
          </a:prstGeom>
        </p:spPr>
      </p:pic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0D35E3B4-517E-409C-89A2-5CD3208226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DDDCF-A0ED-426A-8D65-77056BDA1792}" type="datetime1">
              <a:rPr lang="en-US" smtClean="0"/>
              <a:t>10/26/2022</a:t>
            </a:fld>
            <a:endParaRPr lang="en-US" dirty="0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0C880182-C7D1-457F-AB27-B331F5675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200308 A Cmcp Project on Bio-SCM Vitalization</a:t>
            </a:r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3A0AEFD-57EE-4456-BD03-A4CD007E1A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8442" y="3867957"/>
            <a:ext cx="6095999" cy="4048835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90FFB213-4817-4107-9855-83FF28AB7DA6}"/>
              </a:ext>
            </a:extLst>
          </p:cNvPr>
          <p:cNvSpPr/>
          <p:nvPr/>
        </p:nvSpPr>
        <p:spPr>
          <a:xfrm>
            <a:off x="6095998" y="314515"/>
            <a:ext cx="43515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highlight>
                  <a:srgbClr val="FFFF00"/>
                </a:highlight>
                <a:latin typeface="Comic Sans MS" panose="030F0702030302020204" pitchFamily="66" charset="0"/>
              </a:rPr>
              <a:t>But the world has a massive concrete problem: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8B4A190-A391-48A9-9B6B-B68DA6B7F46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5319" t="1853" b="9223"/>
          <a:stretch/>
        </p:blipFill>
        <p:spPr>
          <a:xfrm rot="21180039">
            <a:off x="5956818" y="1968057"/>
            <a:ext cx="5655013" cy="263018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F8FBFB27-A644-4450-A265-1B8DCAE2DD37}"/>
              </a:ext>
            </a:extLst>
          </p:cNvPr>
          <p:cNvSpPr/>
          <p:nvPr/>
        </p:nvSpPr>
        <p:spPr>
          <a:xfrm>
            <a:off x="6590497" y="3833392"/>
            <a:ext cx="56015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PH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</a:rPr>
              <a:t>Manufacturing of conventional cement contributes 8% of  world’s CO</a:t>
            </a:r>
            <a:r>
              <a:rPr lang="en-PH" sz="2800" b="1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</a:rPr>
              <a:t>2</a:t>
            </a:r>
            <a:r>
              <a:rPr lang="en-PH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</a:rPr>
              <a:t> emission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5FC6D912-8F98-47D9-A59E-CC9BAB1411BE}"/>
              </a:ext>
            </a:extLst>
          </p:cNvPr>
          <p:cNvSpPr txBox="1">
            <a:spLocks/>
          </p:cNvSpPr>
          <p:nvPr/>
        </p:nvSpPr>
        <p:spPr>
          <a:xfrm>
            <a:off x="6258622" y="1304211"/>
            <a:ext cx="5655013" cy="80996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b="1" dirty="0">
                <a:latin typeface="Comic Sans MS" panose="030F0702030302020204" pitchFamily="66" charset="0"/>
              </a:rPr>
              <a:t>Greenhouse Gas Emitter</a:t>
            </a:r>
          </a:p>
        </p:txBody>
      </p:sp>
    </p:spTree>
    <p:extLst>
      <p:ext uri="{BB962C8B-B14F-4D97-AF65-F5344CB8AC3E}">
        <p14:creationId xmlns:p14="http://schemas.microsoft.com/office/powerpoint/2010/main" val="789581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rrow: Right 19">
            <a:extLst>
              <a:ext uri="{FF2B5EF4-FFF2-40B4-BE49-F238E27FC236}">
                <a16:creationId xmlns:a16="http://schemas.microsoft.com/office/drawing/2014/main" id="{91AB9514-2795-4189-9135-47849B7D8303}"/>
              </a:ext>
            </a:extLst>
          </p:cNvPr>
          <p:cNvSpPr/>
          <p:nvPr/>
        </p:nvSpPr>
        <p:spPr>
          <a:xfrm>
            <a:off x="4383158" y="1169235"/>
            <a:ext cx="4375594" cy="526959"/>
          </a:xfrm>
          <a:prstGeom prst="rightArrow">
            <a:avLst>
              <a:gd name="adj1" fmla="val 35232"/>
              <a:gd name="adj2" fmla="val 46308"/>
            </a:avLst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A8B00F-576B-4CD9-A2D0-7FEA2420E6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437" y="147833"/>
            <a:ext cx="9404723" cy="684745"/>
          </a:xfrm>
        </p:spPr>
        <p:txBody>
          <a:bodyPr/>
          <a:lstStyle/>
          <a:p>
            <a:pPr algn="ctr"/>
            <a:r>
              <a:rPr lang="en-PH" b="1" i="1" dirty="0">
                <a:solidFill>
                  <a:schemeClr val="bg1"/>
                </a:solidFill>
                <a:highlight>
                  <a:srgbClr val="00FF00"/>
                </a:highlight>
              </a:rPr>
              <a:t>Project Goals &amp;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EB5F11-1486-4D97-BCB5-96097FDFC3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279" y="1445254"/>
            <a:ext cx="2625158" cy="2564657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GB" sz="2800" b="1" i="1" dirty="0">
                <a:solidFill>
                  <a:schemeClr val="bg1"/>
                </a:solidFill>
                <a:highlight>
                  <a:srgbClr val="FFFF00"/>
                </a:highlight>
              </a:rPr>
              <a:t>(</a:t>
            </a:r>
            <a:r>
              <a:rPr lang="en-US" sz="2800" b="1" i="1" dirty="0">
                <a:solidFill>
                  <a:schemeClr val="bg1"/>
                </a:solidFill>
                <a:highlight>
                  <a:srgbClr val="FFFF00"/>
                </a:highlight>
              </a:rPr>
              <a:t>Rice Husk Ash (RHA) </a:t>
            </a:r>
          </a:p>
          <a:p>
            <a:pPr marL="0" indent="0">
              <a:buNone/>
            </a:pPr>
            <a:endParaRPr lang="en-US" sz="2800" i="1" dirty="0">
              <a:solidFill>
                <a:schemeClr val="bg1"/>
              </a:solidFill>
              <a:highlight>
                <a:srgbClr val="FFFF00"/>
              </a:highlight>
            </a:endParaRPr>
          </a:p>
          <a:p>
            <a:pPr marL="0" indent="0">
              <a:buNone/>
            </a:pPr>
            <a:r>
              <a:rPr lang="en-US" sz="2800" i="1" dirty="0">
                <a:solidFill>
                  <a:schemeClr val="bg1"/>
                </a:solidFill>
                <a:highlight>
                  <a:srgbClr val="FFFF00"/>
                </a:highlight>
              </a:rPr>
              <a:t>– </a:t>
            </a:r>
            <a:r>
              <a:rPr lang="en-US" sz="2800" b="1" i="1" dirty="0">
                <a:solidFill>
                  <a:schemeClr val="bg1"/>
                </a:solidFill>
                <a:highlight>
                  <a:srgbClr val="FFFF00"/>
                </a:highlight>
              </a:rPr>
              <a:t>Agriculture – Food – Energy – Construction</a:t>
            </a:r>
          </a:p>
          <a:p>
            <a:pPr marL="0" indent="0">
              <a:buNone/>
            </a:pPr>
            <a:endParaRPr lang="en-US" sz="2800" b="1" i="1" dirty="0">
              <a:solidFill>
                <a:schemeClr val="bg1"/>
              </a:solidFill>
              <a:highlight>
                <a:srgbClr val="FFFF00"/>
              </a:highlight>
            </a:endParaRPr>
          </a:p>
          <a:p>
            <a:pPr marL="0" indent="0">
              <a:buNone/>
            </a:pPr>
            <a:r>
              <a:rPr lang="en-US" sz="2800" i="1" dirty="0">
                <a:solidFill>
                  <a:schemeClr val="bg1"/>
                </a:solidFill>
                <a:highlight>
                  <a:srgbClr val="00FF00"/>
                </a:highlight>
              </a:rPr>
              <a:t>Realities of </a:t>
            </a:r>
            <a:r>
              <a:rPr lang="en-US" sz="2800" b="1" i="1" dirty="0">
                <a:solidFill>
                  <a:schemeClr val="bg1"/>
                </a:solidFill>
                <a:highlight>
                  <a:srgbClr val="00FF00"/>
                </a:highlight>
              </a:rPr>
              <a:t>Sustainable, Renewable, Green, Biological Innovations </a:t>
            </a:r>
            <a:r>
              <a:rPr lang="en-US" sz="2800" i="1" dirty="0">
                <a:solidFill>
                  <a:schemeClr val="bg1"/>
                </a:solidFill>
                <a:highlight>
                  <a:srgbClr val="00FF00"/>
                </a:highlight>
              </a:rPr>
              <a:t> </a:t>
            </a:r>
            <a:endParaRPr lang="en-PH" sz="2800" dirty="0">
              <a:solidFill>
                <a:schemeClr val="bg1"/>
              </a:solidFill>
              <a:highlight>
                <a:srgbClr val="00FF00"/>
              </a:highlight>
            </a:endParaRPr>
          </a:p>
        </p:txBody>
      </p:sp>
      <p:sp>
        <p:nvSpPr>
          <p:cNvPr id="7" name="Plassholder for dato 6">
            <a:extLst>
              <a:ext uri="{FF2B5EF4-FFF2-40B4-BE49-F238E27FC236}">
                <a16:creationId xmlns:a16="http://schemas.microsoft.com/office/drawing/2014/main" id="{DA7FEADA-8980-404B-9434-A36C727E8D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E73BB-827E-4234-9FDA-95B33D61CE7D}" type="datetime1">
              <a:rPr lang="en-US" smtClean="0"/>
              <a:t>10/26/2022</a:t>
            </a:fld>
            <a:endParaRPr lang="en-US" dirty="0"/>
          </a:p>
        </p:txBody>
      </p:sp>
      <p:sp>
        <p:nvSpPr>
          <p:cNvPr id="10" name="Plassholder for bunntekst 9">
            <a:extLst>
              <a:ext uri="{FF2B5EF4-FFF2-40B4-BE49-F238E27FC236}">
                <a16:creationId xmlns:a16="http://schemas.microsoft.com/office/drawing/2014/main" id="{B75EE84B-39AB-43D0-B775-E16BC493CE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200308 A Cmcp Project on Bio-SCM Vitalization</a:t>
            </a:r>
            <a:endParaRPr lang="en-US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4EE8E8E-CD00-419C-8216-9F52C1E91555}"/>
              </a:ext>
            </a:extLst>
          </p:cNvPr>
          <p:cNvSpPr/>
          <p:nvPr/>
        </p:nvSpPr>
        <p:spPr>
          <a:xfrm>
            <a:off x="8824602" y="4812607"/>
            <a:ext cx="3176021" cy="202669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Rice Husk Ash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3812546-2574-45AF-90AE-22F3F15C96F0}"/>
              </a:ext>
            </a:extLst>
          </p:cNvPr>
          <p:cNvSpPr txBox="1"/>
          <p:nvPr/>
        </p:nvSpPr>
        <p:spPr>
          <a:xfrm>
            <a:off x="2562889" y="875576"/>
            <a:ext cx="2077878" cy="1763319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92D050"/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PH" sz="2400" b="1" dirty="0">
                <a:solidFill>
                  <a:srgbClr val="0070C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Rice Husk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4EE7BB43-D85D-42E1-B3EA-55CD54462EE1}"/>
              </a:ext>
            </a:extLst>
          </p:cNvPr>
          <p:cNvSpPr/>
          <p:nvPr/>
        </p:nvSpPr>
        <p:spPr>
          <a:xfrm rot="16200000">
            <a:off x="3226934" y="2751589"/>
            <a:ext cx="714343" cy="488955"/>
          </a:xfrm>
          <a:prstGeom prst="rightArrow">
            <a:avLst>
              <a:gd name="adj1" fmla="val 33505"/>
              <a:gd name="adj2" fmla="val 42831"/>
            </a:avLst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C18728DF-3B6B-4695-8B78-D736EEBC36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24605" y="1888806"/>
            <a:ext cx="3438814" cy="2582244"/>
          </a:xfrm>
          <a:prstGeom prst="roundRect">
            <a:avLst/>
          </a:prstGeom>
          <a:ln>
            <a:solidFill>
              <a:srgbClr val="92D050"/>
            </a:solidFill>
          </a:ln>
        </p:spPr>
      </p:pic>
      <p:sp>
        <p:nvSpPr>
          <p:cNvPr id="19" name="Arrow: Right 18">
            <a:extLst>
              <a:ext uri="{FF2B5EF4-FFF2-40B4-BE49-F238E27FC236}">
                <a16:creationId xmlns:a16="http://schemas.microsoft.com/office/drawing/2014/main" id="{982EA5C9-E50F-40AE-9F7D-6B6DAF196A6A}"/>
              </a:ext>
            </a:extLst>
          </p:cNvPr>
          <p:cNvSpPr/>
          <p:nvPr/>
        </p:nvSpPr>
        <p:spPr>
          <a:xfrm rot="5400000">
            <a:off x="9688225" y="3843743"/>
            <a:ext cx="1448773" cy="488955"/>
          </a:xfrm>
          <a:prstGeom prst="rightArrow">
            <a:avLst>
              <a:gd name="adj1" fmla="val 39172"/>
              <a:gd name="adj2" fmla="val 56998"/>
            </a:avLst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5" name="Arrow: Bent 4">
            <a:extLst>
              <a:ext uri="{FF2B5EF4-FFF2-40B4-BE49-F238E27FC236}">
                <a16:creationId xmlns:a16="http://schemas.microsoft.com/office/drawing/2014/main" id="{1F5A36DE-2C59-4F6B-A12A-1CEF64D7C191}"/>
              </a:ext>
            </a:extLst>
          </p:cNvPr>
          <p:cNvSpPr/>
          <p:nvPr/>
        </p:nvSpPr>
        <p:spPr>
          <a:xfrm>
            <a:off x="1292185" y="3928676"/>
            <a:ext cx="841918" cy="883932"/>
          </a:xfrm>
          <a:prstGeom prst="bentArrow">
            <a:avLst>
              <a:gd name="adj1" fmla="val 17163"/>
              <a:gd name="adj2" fmla="val 25000"/>
              <a:gd name="adj3" fmla="val 25000"/>
              <a:gd name="adj4" fmla="val 43750"/>
            </a:avLst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>
              <a:solidFill>
                <a:schemeClr val="tx1"/>
              </a:solidFill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9DE90536-ACE7-439A-891B-0FAC4AF32C59}"/>
              </a:ext>
            </a:extLst>
          </p:cNvPr>
          <p:cNvSpPr/>
          <p:nvPr/>
        </p:nvSpPr>
        <p:spPr>
          <a:xfrm rot="10800000">
            <a:off x="8111421" y="5581471"/>
            <a:ext cx="684590" cy="684743"/>
          </a:xfrm>
          <a:prstGeom prst="rightArrow">
            <a:avLst>
              <a:gd name="adj1" fmla="val 33505"/>
              <a:gd name="adj2" fmla="val 42831"/>
            </a:avLst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936A115C-A40B-4E49-A61A-0CFD919607F1}"/>
              </a:ext>
            </a:extLst>
          </p:cNvPr>
          <p:cNvSpPr/>
          <p:nvPr/>
        </p:nvSpPr>
        <p:spPr>
          <a:xfrm rot="16200000">
            <a:off x="6265630" y="4595402"/>
            <a:ext cx="707080" cy="458375"/>
          </a:xfrm>
          <a:prstGeom prst="rightArrow">
            <a:avLst>
              <a:gd name="adj1" fmla="val 39172"/>
              <a:gd name="adj2" fmla="val 56998"/>
            </a:avLst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9B9929D5-0F4F-4C4E-8F23-819176BD4584}"/>
              </a:ext>
            </a:extLst>
          </p:cNvPr>
          <p:cNvSpPr/>
          <p:nvPr/>
        </p:nvSpPr>
        <p:spPr>
          <a:xfrm>
            <a:off x="0" y="4812608"/>
            <a:ext cx="2752436" cy="2026690"/>
          </a:xfrm>
          <a:prstGeom prst="ellipse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Rice Farm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F9719452-254A-40F5-9C6B-F5259206F40A}"/>
              </a:ext>
            </a:extLst>
          </p:cNvPr>
          <p:cNvSpPr/>
          <p:nvPr/>
        </p:nvSpPr>
        <p:spPr>
          <a:xfrm>
            <a:off x="2134103" y="3400733"/>
            <a:ext cx="2249055" cy="1636745"/>
          </a:xfrm>
          <a:prstGeom prst="round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Rice Mill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B1C66E0-B8A6-40AA-8278-D3686F8B180E}"/>
              </a:ext>
            </a:extLst>
          </p:cNvPr>
          <p:cNvSpPr/>
          <p:nvPr/>
        </p:nvSpPr>
        <p:spPr>
          <a:xfrm>
            <a:off x="8797662" y="1061637"/>
            <a:ext cx="3241871" cy="2298989"/>
          </a:xfrm>
          <a:prstGeom prst="roundRect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Biomass Power Plant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D5399FDD-6EB1-4110-9058-8F855F01877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26917" y="4979037"/>
            <a:ext cx="2984505" cy="1731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583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2" grpId="0" animBg="1"/>
      <p:bldP spid="13" grpId="0" animBg="1"/>
      <p:bldP spid="14" grpId="0" animBg="1"/>
      <p:bldP spid="19" grpId="0" animBg="1"/>
      <p:bldP spid="5" grpId="0" animBg="1"/>
      <p:bldP spid="17" grpId="0" animBg="1"/>
      <p:bldP spid="18" grpId="0" animBg="1"/>
      <p:bldP spid="6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942394E-CD61-4E2A-B977-10A74E33273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447627" y="2544865"/>
            <a:ext cx="4603207" cy="3369552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FA8B00F-576B-4CD9-A2D0-7FEA2420E6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797639"/>
          </a:xfrm>
        </p:spPr>
        <p:txBody>
          <a:bodyPr/>
          <a:lstStyle/>
          <a:p>
            <a:r>
              <a:rPr lang="en-PH" dirty="0"/>
              <a:t>Project Benefits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EB5F11-1486-4D97-BCB5-96097FDFC3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5913" y="1517515"/>
            <a:ext cx="5964538" cy="5340485"/>
          </a:xfrm>
        </p:spPr>
        <p:txBody>
          <a:bodyPr>
            <a:normAutofit/>
          </a:bodyPr>
          <a:lstStyle/>
          <a:p>
            <a:r>
              <a:rPr lang="en-PH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FF00"/>
                </a:highlight>
              </a:rPr>
              <a:t>Rice husk ash (RHA) contains around 85% to 90% amorphous silica</a:t>
            </a:r>
          </a:p>
          <a:p>
            <a:r>
              <a:rPr lang="en-PH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</a:rPr>
              <a:t>Bio-energy combustion has zero CO</a:t>
            </a:r>
            <a:r>
              <a:rPr lang="en-PH" sz="28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</a:rPr>
              <a:t>2</a:t>
            </a:r>
            <a:r>
              <a:rPr lang="en-PH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</a:rPr>
              <a:t> emission</a:t>
            </a:r>
          </a:p>
          <a:p>
            <a:pPr marL="457200" lvl="1" indent="0">
              <a:buNone/>
            </a:pPr>
            <a:r>
              <a:rPr lang="en-PH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00FF"/>
                </a:highlight>
              </a:rPr>
              <a:t>Approximately 50 tons of raw RHA can be collected from the plants in a day</a:t>
            </a:r>
          </a:p>
          <a:p>
            <a:pPr marL="0" indent="0">
              <a:buNone/>
            </a:pPr>
            <a:r>
              <a:rPr lang="en-PH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2.5 million m3 concrete/ ash can be collected at one site without cost, today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E37AB3B8-59FB-4148-90DF-603662D712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D292E-34A0-4CFD-BC49-907A7629CA32}" type="datetime1">
              <a:rPr lang="en-US" smtClean="0"/>
              <a:t>10/26/2022</a:t>
            </a:fld>
            <a:endParaRPr lang="en-US" dirty="0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66038E6E-EEE1-47BD-9922-0A0937B79A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200308 A Cmcp Project on Bio-SCM Vitalization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52A9F62-561E-40D9-827C-6BDAE083963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98" r="-633" b="1951"/>
          <a:stretch/>
        </p:blipFill>
        <p:spPr>
          <a:xfrm>
            <a:off x="6930253" y="976131"/>
            <a:ext cx="3751469" cy="1955260"/>
          </a:xfrm>
          <a:prstGeom prst="ellipse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7FA7577-1A7A-4ADB-9A79-9BB79DCC33A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6770451" y="4225899"/>
            <a:ext cx="5421549" cy="2632101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2758212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2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A8B00F-576B-4CD9-A2D0-7FEA2420E6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>
                <a:solidFill>
                  <a:schemeClr val="bg1"/>
                </a:solidFill>
                <a:highlight>
                  <a:srgbClr val="FFFF00"/>
                </a:highlight>
              </a:rPr>
              <a:t>Project Goals &amp;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EB5F11-1486-4D97-BCB5-96097FDFC3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840" y="1796470"/>
            <a:ext cx="9404723" cy="1061075"/>
          </a:xfrm>
        </p:spPr>
        <p:txBody>
          <a:bodyPr>
            <a:normAutofit fontScale="92500"/>
          </a:bodyPr>
          <a:lstStyle/>
          <a:p>
            <a:r>
              <a:rPr lang="en-PH" sz="3600" dirty="0">
                <a:solidFill>
                  <a:schemeClr val="bg1"/>
                </a:solidFill>
                <a:highlight>
                  <a:srgbClr val="FFFF00"/>
                </a:highlight>
              </a:rPr>
              <a:t>Develop new product processes by utilizing renewable and biological raw materials</a:t>
            </a:r>
          </a:p>
        </p:txBody>
      </p:sp>
      <p:sp>
        <p:nvSpPr>
          <p:cNvPr id="6" name="Plassholder for dato 5">
            <a:extLst>
              <a:ext uri="{FF2B5EF4-FFF2-40B4-BE49-F238E27FC236}">
                <a16:creationId xmlns:a16="http://schemas.microsoft.com/office/drawing/2014/main" id="{1F7DB8E2-F566-43FA-B92F-BAEF5F675F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6161F-A09F-4A1A-8B3A-0316C6A006AA}" type="datetime1">
              <a:rPr lang="en-US" smtClean="0"/>
              <a:t>10/26/2022</a:t>
            </a:fld>
            <a:endParaRPr lang="en-US" dirty="0"/>
          </a:p>
        </p:txBody>
      </p:sp>
      <p:sp>
        <p:nvSpPr>
          <p:cNvPr id="7" name="Plassholder for bunntekst 6">
            <a:extLst>
              <a:ext uri="{FF2B5EF4-FFF2-40B4-BE49-F238E27FC236}">
                <a16:creationId xmlns:a16="http://schemas.microsoft.com/office/drawing/2014/main" id="{25AD85B9-CF0D-42F5-AFF9-3C129A67C7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200308 A Cmcp Project on Bio-SCM Vitalization</a:t>
            </a:r>
            <a:endParaRPr lang="en-US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8503F4B5-0AA4-4FB3-80E5-AEA3F8E6C339}"/>
              </a:ext>
            </a:extLst>
          </p:cNvPr>
          <p:cNvSpPr/>
          <p:nvPr/>
        </p:nvSpPr>
        <p:spPr>
          <a:xfrm>
            <a:off x="4346437" y="3907040"/>
            <a:ext cx="1612850" cy="1400532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Rice Husk Ash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D0848A3-9107-47A8-ADE2-041F143533C0}"/>
              </a:ext>
            </a:extLst>
          </p:cNvPr>
          <p:cNvGrpSpPr/>
          <p:nvPr/>
        </p:nvGrpSpPr>
        <p:grpSpPr>
          <a:xfrm>
            <a:off x="1949112" y="4422660"/>
            <a:ext cx="2395951" cy="1278558"/>
            <a:chOff x="1949112" y="4422660"/>
            <a:chExt cx="2395951" cy="1278558"/>
          </a:xfrm>
        </p:grpSpPr>
        <p:sp>
          <p:nvSpPr>
            <p:cNvPr id="11" name="Arrow: Bent 10">
              <a:extLst>
                <a:ext uri="{FF2B5EF4-FFF2-40B4-BE49-F238E27FC236}">
                  <a16:creationId xmlns:a16="http://schemas.microsoft.com/office/drawing/2014/main" id="{5EC1BFC6-65B8-420A-8FD9-3D40ADD491EB}"/>
                </a:ext>
              </a:extLst>
            </p:cNvPr>
            <p:cNvSpPr/>
            <p:nvPr/>
          </p:nvSpPr>
          <p:spPr>
            <a:xfrm rot="5400000">
              <a:off x="1894088" y="4572687"/>
              <a:ext cx="1183555" cy="1073507"/>
            </a:xfrm>
            <a:prstGeom prst="bentArrow">
              <a:avLst>
                <a:gd name="adj1" fmla="val 17782"/>
                <a:gd name="adj2" fmla="val 25862"/>
                <a:gd name="adj3" fmla="val 26724"/>
                <a:gd name="adj4" fmla="val 28710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>
                <a:solidFill>
                  <a:schemeClr val="tx1"/>
                </a:solidFill>
              </a:endParaRPr>
            </a:p>
          </p:txBody>
        </p:sp>
        <p:sp>
          <p:nvSpPr>
            <p:cNvPr id="14" name="Arrow: Bent 13">
              <a:extLst>
                <a:ext uri="{FF2B5EF4-FFF2-40B4-BE49-F238E27FC236}">
                  <a16:creationId xmlns:a16="http://schemas.microsoft.com/office/drawing/2014/main" id="{DD7BB0F8-6B3F-4DDB-83C4-F92186A748EC}"/>
                </a:ext>
              </a:extLst>
            </p:cNvPr>
            <p:cNvSpPr/>
            <p:nvPr/>
          </p:nvSpPr>
          <p:spPr>
            <a:xfrm rot="5400000">
              <a:off x="2658410" y="4345117"/>
              <a:ext cx="1183555" cy="1528647"/>
            </a:xfrm>
            <a:prstGeom prst="bentArrow">
              <a:avLst>
                <a:gd name="adj1" fmla="val 15163"/>
                <a:gd name="adj2" fmla="val 25862"/>
                <a:gd name="adj3" fmla="val 26724"/>
                <a:gd name="adj4" fmla="val 28710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>
                <a:solidFill>
                  <a:schemeClr val="tx1"/>
                </a:solidFill>
              </a:endParaRPr>
            </a:p>
          </p:txBody>
        </p:sp>
        <p:sp>
          <p:nvSpPr>
            <p:cNvPr id="17" name="Arrow: Right 16">
              <a:extLst>
                <a:ext uri="{FF2B5EF4-FFF2-40B4-BE49-F238E27FC236}">
                  <a16:creationId xmlns:a16="http://schemas.microsoft.com/office/drawing/2014/main" id="{F731FF14-89C8-4C4D-8E16-5A38B78FAF6C}"/>
                </a:ext>
              </a:extLst>
            </p:cNvPr>
            <p:cNvSpPr/>
            <p:nvPr/>
          </p:nvSpPr>
          <p:spPr>
            <a:xfrm>
              <a:off x="3466563" y="4422660"/>
              <a:ext cx="878500" cy="361376"/>
            </a:xfrm>
            <a:prstGeom prst="rightArrow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/>
            </a:p>
          </p:txBody>
        </p:sp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CF726C44-8BE1-4A49-B293-0145B0FCD53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378" t="9228" r="8330" b="7419"/>
          <a:stretch/>
        </p:blipFill>
        <p:spPr>
          <a:xfrm>
            <a:off x="7404585" y="4862203"/>
            <a:ext cx="1394847" cy="1301859"/>
          </a:xfrm>
          <a:prstGeom prst="ellipse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9842EFD1-84E9-4608-B74D-634DF12D666E}"/>
              </a:ext>
            </a:extLst>
          </p:cNvPr>
          <p:cNvSpPr txBox="1"/>
          <p:nvPr/>
        </p:nvSpPr>
        <p:spPr>
          <a:xfrm>
            <a:off x="2141166" y="3962399"/>
            <a:ext cx="18733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400" b="1" dirty="0">
                <a:latin typeface="Antique Olive" panose="020B0603020204030204" pitchFamily="34" charset="0"/>
              </a:rPr>
              <a:t>Pyrolysis 500 </a:t>
            </a:r>
            <a:r>
              <a:rPr lang="en-PH" sz="1400" b="1" dirty="0">
                <a:latin typeface="Antique Olive" panose="020B0603020204030204" pitchFamily="34" charset="0"/>
                <a:cs typeface="Calibri" panose="020F0502020204030204" pitchFamily="34" charset="0"/>
              </a:rPr>
              <a:t>°</a:t>
            </a:r>
            <a:r>
              <a:rPr lang="en-PH" sz="1400" b="1" dirty="0">
                <a:latin typeface="Antique Olive" panose="020B0603020204030204" pitchFamily="34" charset="0"/>
              </a:rPr>
              <a:t>C</a:t>
            </a:r>
          </a:p>
          <a:p>
            <a:pPr algn="ctr"/>
            <a:r>
              <a:rPr lang="en-PH" sz="1400" b="1" dirty="0">
                <a:latin typeface="Antique Olive" panose="020B0603020204030204" pitchFamily="34" charset="0"/>
              </a:rPr>
              <a:t>Spouted bed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6B7383A-B352-44A4-AC94-0DB4C438FDAB}"/>
              </a:ext>
            </a:extLst>
          </p:cNvPr>
          <p:cNvSpPr txBox="1"/>
          <p:nvPr/>
        </p:nvSpPr>
        <p:spPr>
          <a:xfrm>
            <a:off x="2331925" y="5682786"/>
            <a:ext cx="8295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400" b="1" dirty="0">
                <a:latin typeface="Antique Olive" panose="020B0603020204030204" pitchFamily="34" charset="0"/>
              </a:rPr>
              <a:t>Gas</a:t>
            </a:r>
          </a:p>
          <a:p>
            <a:pPr algn="ctr"/>
            <a:r>
              <a:rPr lang="en-PH" sz="1400" dirty="0">
                <a:latin typeface="Antique Olive" panose="020B0603020204030204" pitchFamily="34" charset="0"/>
              </a:rPr>
              <a:t>6% wt.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8A581DA-D3F8-465C-B22E-7399C4D555AC}"/>
              </a:ext>
            </a:extLst>
          </p:cNvPr>
          <p:cNvSpPr txBox="1"/>
          <p:nvPr/>
        </p:nvSpPr>
        <p:spPr>
          <a:xfrm>
            <a:off x="3190157" y="5696735"/>
            <a:ext cx="1016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400" b="1" dirty="0">
                <a:latin typeface="Antique Olive" panose="020B0603020204030204" pitchFamily="34" charset="0"/>
              </a:rPr>
              <a:t>Bio-oil</a:t>
            </a:r>
          </a:p>
          <a:p>
            <a:pPr algn="ctr"/>
            <a:r>
              <a:rPr lang="en-PH" sz="1400" dirty="0">
                <a:latin typeface="Antique Olive" panose="020B0603020204030204" pitchFamily="34" charset="0"/>
              </a:rPr>
              <a:t>68% wt.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C46E1B4-A399-4CF8-A20C-45C9C896D7B7}"/>
              </a:ext>
            </a:extLst>
          </p:cNvPr>
          <p:cNvSpPr txBox="1"/>
          <p:nvPr/>
        </p:nvSpPr>
        <p:spPr>
          <a:xfrm>
            <a:off x="4267011" y="3563981"/>
            <a:ext cx="18733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400" b="1" dirty="0">
                <a:latin typeface="Antique Olive" panose="020B0603020204030204" pitchFamily="34" charset="0"/>
              </a:rPr>
              <a:t>Pyrolysis Char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EE03785-A633-4BAC-99F1-CCD1C1239E33}"/>
              </a:ext>
            </a:extLst>
          </p:cNvPr>
          <p:cNvSpPr txBox="1"/>
          <p:nvPr/>
        </p:nvSpPr>
        <p:spPr>
          <a:xfrm>
            <a:off x="4696837" y="5307572"/>
            <a:ext cx="1016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400" dirty="0">
                <a:latin typeface="Antique Olive" panose="020B0603020204030204" pitchFamily="34" charset="0"/>
              </a:rPr>
              <a:t>26% wt.</a:t>
            </a:r>
          </a:p>
        </p:txBody>
      </p:sp>
      <p:sp>
        <p:nvSpPr>
          <p:cNvPr id="33" name="Arrow: Pentagon 32">
            <a:extLst>
              <a:ext uri="{FF2B5EF4-FFF2-40B4-BE49-F238E27FC236}">
                <a16:creationId xmlns:a16="http://schemas.microsoft.com/office/drawing/2014/main" id="{0F74DFB4-5E5F-45B7-A768-6C071CB10F2C}"/>
              </a:ext>
            </a:extLst>
          </p:cNvPr>
          <p:cNvSpPr/>
          <p:nvPr/>
        </p:nvSpPr>
        <p:spPr>
          <a:xfrm>
            <a:off x="5952894" y="4535149"/>
            <a:ext cx="827647" cy="175308"/>
          </a:xfrm>
          <a:prstGeom prst="homePlat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35" name="Arrow: Right 34">
            <a:extLst>
              <a:ext uri="{FF2B5EF4-FFF2-40B4-BE49-F238E27FC236}">
                <a16:creationId xmlns:a16="http://schemas.microsoft.com/office/drawing/2014/main" id="{E919B835-BC38-4495-B99F-1EDF2B930850}"/>
              </a:ext>
            </a:extLst>
          </p:cNvPr>
          <p:cNvSpPr/>
          <p:nvPr/>
        </p:nvSpPr>
        <p:spPr>
          <a:xfrm rot="20067744">
            <a:off x="6555449" y="4240565"/>
            <a:ext cx="995991" cy="363595"/>
          </a:xfrm>
          <a:prstGeom prst="right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36" name="Arrow: Right 35">
            <a:extLst>
              <a:ext uri="{FF2B5EF4-FFF2-40B4-BE49-F238E27FC236}">
                <a16:creationId xmlns:a16="http://schemas.microsoft.com/office/drawing/2014/main" id="{6F7C5397-550E-4D47-9316-994DA29008E9}"/>
              </a:ext>
            </a:extLst>
          </p:cNvPr>
          <p:cNvSpPr/>
          <p:nvPr/>
        </p:nvSpPr>
        <p:spPr>
          <a:xfrm rot="1984942">
            <a:off x="6583865" y="4718434"/>
            <a:ext cx="995991" cy="363595"/>
          </a:xfrm>
          <a:prstGeom prst="right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4E4703A2-F737-4F86-A9F8-97D834287CBF}"/>
              </a:ext>
            </a:extLst>
          </p:cNvPr>
          <p:cNvSpPr/>
          <p:nvPr/>
        </p:nvSpPr>
        <p:spPr>
          <a:xfrm>
            <a:off x="7404584" y="3233291"/>
            <a:ext cx="1394848" cy="1301858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63A77225-A322-41C0-8AC6-62BE0B62FAA9}"/>
              </a:ext>
            </a:extLst>
          </p:cNvPr>
          <p:cNvSpPr/>
          <p:nvPr/>
        </p:nvSpPr>
        <p:spPr>
          <a:xfrm>
            <a:off x="8783959" y="3702723"/>
            <a:ext cx="995991" cy="363595"/>
          </a:xfrm>
          <a:prstGeom prst="right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D12F7B0-38D2-4276-B240-0D79DD3EE8D5}"/>
              </a:ext>
            </a:extLst>
          </p:cNvPr>
          <p:cNvSpPr txBox="1"/>
          <p:nvPr/>
        </p:nvSpPr>
        <p:spPr>
          <a:xfrm rot="20273273">
            <a:off x="5745263" y="3915663"/>
            <a:ext cx="1873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200" b="1" dirty="0">
                <a:latin typeface="Antique Olive" panose="020B0603020204030204" pitchFamily="34" charset="0"/>
              </a:rPr>
              <a:t>Silica extraction</a:t>
            </a:r>
          </a:p>
          <a:p>
            <a:pPr algn="ctr"/>
            <a:r>
              <a:rPr lang="en-PH" sz="1200" b="1" dirty="0">
                <a:latin typeface="Antique Olive" panose="020B0603020204030204" pitchFamily="34" charset="0"/>
              </a:rPr>
              <a:t>HCI and Na</a:t>
            </a:r>
            <a:r>
              <a:rPr lang="en-PH" sz="1200" b="1" baseline="-25000" dirty="0">
                <a:latin typeface="Antique Olive" panose="020B0603020204030204" pitchFamily="34" charset="0"/>
              </a:rPr>
              <a:t>2</a:t>
            </a:r>
            <a:r>
              <a:rPr lang="en-PH" sz="1200" b="1" dirty="0">
                <a:latin typeface="Antique Olive" panose="020B0603020204030204" pitchFamily="34" charset="0"/>
              </a:rPr>
              <a:t>CO</a:t>
            </a:r>
            <a:r>
              <a:rPr lang="en-PH" sz="1200" b="1" baseline="-25000" dirty="0">
                <a:latin typeface="Antique Olive" panose="020B0603020204030204" pitchFamily="34" charset="0"/>
              </a:rPr>
              <a:t>3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EFA16E4-106F-4B0F-BF26-447F39532311}"/>
              </a:ext>
            </a:extLst>
          </p:cNvPr>
          <p:cNvSpPr txBox="1"/>
          <p:nvPr/>
        </p:nvSpPr>
        <p:spPr>
          <a:xfrm rot="1230819">
            <a:off x="5684145" y="4952114"/>
            <a:ext cx="1873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200" b="1" dirty="0">
                <a:latin typeface="Antique Olive" panose="020B0603020204030204" pitchFamily="34" charset="0"/>
              </a:rPr>
              <a:t>Steam activation</a:t>
            </a:r>
          </a:p>
          <a:p>
            <a:pPr algn="ctr"/>
            <a:r>
              <a:rPr lang="en-PH" sz="1200" b="1" dirty="0">
                <a:latin typeface="Antique Olive" panose="020B0603020204030204" pitchFamily="34" charset="0"/>
              </a:rPr>
              <a:t>500 </a:t>
            </a:r>
            <a:r>
              <a:rPr lang="en-PH" sz="1200" b="1" dirty="0">
                <a:latin typeface="Antique Olive" panose="020B0603020204030204" pitchFamily="34" charset="0"/>
                <a:cs typeface="Calibri" panose="020F0502020204030204" pitchFamily="34" charset="0"/>
              </a:rPr>
              <a:t>°</a:t>
            </a:r>
            <a:r>
              <a:rPr lang="en-PH" sz="1200" b="1" dirty="0">
                <a:latin typeface="Antique Olive" panose="020B0603020204030204" pitchFamily="34" charset="0"/>
              </a:rPr>
              <a:t>C</a:t>
            </a:r>
            <a:endParaRPr lang="en-PH" sz="1200" b="1" baseline="-25000" dirty="0">
              <a:latin typeface="Antique Olive" panose="020B0603020204030204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7A07A4E-5AB0-4D1E-A641-82CD5F610837}"/>
              </a:ext>
            </a:extLst>
          </p:cNvPr>
          <p:cNvSpPr txBox="1"/>
          <p:nvPr/>
        </p:nvSpPr>
        <p:spPr>
          <a:xfrm>
            <a:off x="6869177" y="2709170"/>
            <a:ext cx="247478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600" b="1" dirty="0">
                <a:latin typeface="Antique Olive" panose="020B0603020204030204" pitchFamily="34" charset="0"/>
              </a:rPr>
              <a:t>Amorphous Silica</a:t>
            </a:r>
          </a:p>
          <a:p>
            <a:pPr algn="ctr"/>
            <a:r>
              <a:rPr lang="en-PH" sz="1400" dirty="0">
                <a:latin typeface="Antique Olive" panose="020B0603020204030204" pitchFamily="34" charset="0"/>
              </a:rPr>
              <a:t>Recovery 88% wt.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CD70FCF-3D06-439E-93CB-ACD200EF3906}"/>
              </a:ext>
            </a:extLst>
          </p:cNvPr>
          <p:cNvSpPr txBox="1"/>
          <p:nvPr/>
        </p:nvSpPr>
        <p:spPr>
          <a:xfrm>
            <a:off x="6869177" y="6152562"/>
            <a:ext cx="24747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600" b="1" dirty="0">
                <a:latin typeface="Antique Olive" panose="020B0603020204030204" pitchFamily="34" charset="0"/>
              </a:rPr>
              <a:t>Activated Carbon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38D4B78-4C22-4256-BFBF-302474B2A012}"/>
              </a:ext>
            </a:extLst>
          </p:cNvPr>
          <p:cNvSpPr txBox="1"/>
          <p:nvPr/>
        </p:nvSpPr>
        <p:spPr>
          <a:xfrm>
            <a:off x="8622680" y="5359126"/>
            <a:ext cx="24747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600" b="1" dirty="0">
                <a:latin typeface="Antique Olive" panose="020B0603020204030204" pitchFamily="34" charset="0"/>
              </a:rPr>
              <a:t>BET surface area</a:t>
            </a:r>
          </a:p>
          <a:p>
            <a:pPr algn="ctr"/>
            <a:r>
              <a:rPr lang="en-PH" sz="1600" b="1" dirty="0">
                <a:latin typeface="Antique Olive" panose="020B0603020204030204" pitchFamily="34" charset="0"/>
              </a:rPr>
              <a:t>1365 m</a:t>
            </a:r>
            <a:r>
              <a:rPr lang="en-PH" sz="1600" b="1" baseline="30000" dirty="0">
                <a:latin typeface="Antique Olive" panose="020B0603020204030204" pitchFamily="34" charset="0"/>
              </a:rPr>
              <a:t>2</a:t>
            </a:r>
            <a:r>
              <a:rPr lang="en-PH" sz="1600" b="1" dirty="0">
                <a:latin typeface="Antique Olive" panose="020B0603020204030204" pitchFamily="34" charset="0"/>
              </a:rPr>
              <a:t> g</a:t>
            </a:r>
            <a:r>
              <a:rPr lang="en-PH" sz="1600" b="1" baseline="30000" dirty="0">
                <a:latin typeface="Antique Olive" panose="020B0603020204030204" pitchFamily="34" charset="0"/>
              </a:rPr>
              <a:t>-1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A9D291A-CC0A-484A-8E0E-F5F19B18C403}"/>
              </a:ext>
            </a:extLst>
          </p:cNvPr>
          <p:cNvSpPr txBox="1"/>
          <p:nvPr/>
        </p:nvSpPr>
        <p:spPr>
          <a:xfrm>
            <a:off x="9797174" y="4648999"/>
            <a:ext cx="20694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1400" b="1" dirty="0">
                <a:latin typeface="Antique Olive" panose="020B0603020204030204" pitchFamily="34" charset="0"/>
              </a:rPr>
              <a:t>Concrete  with SCM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5082F34-6C88-4953-B086-29402A4D1DD6}"/>
              </a:ext>
            </a:extLst>
          </p:cNvPr>
          <p:cNvSpPr txBox="1"/>
          <p:nvPr/>
        </p:nvSpPr>
        <p:spPr>
          <a:xfrm>
            <a:off x="418290" y="3923856"/>
            <a:ext cx="1528647" cy="1400530"/>
          </a:xfrm>
          <a:prstGeom prst="ellipse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wrap="square" rtlCol="0" anchor="ctr">
            <a:noAutofit/>
          </a:bodyPr>
          <a:lstStyle/>
          <a:p>
            <a:pPr algn="ctr"/>
            <a:r>
              <a:rPr lang="en-PH" sz="2400" b="1" dirty="0">
                <a:solidFill>
                  <a:srgbClr val="0070C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Rice Husk</a:t>
            </a:r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0CF8CC0C-2A21-4772-ACE7-60ED84D52A5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16197" y="3068456"/>
            <a:ext cx="2109252" cy="16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979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6" grpId="0"/>
      <p:bldP spid="27" grpId="0"/>
      <p:bldP spid="28" grpId="0"/>
      <p:bldP spid="31" grpId="0"/>
      <p:bldP spid="32" grpId="0"/>
      <p:bldP spid="33" grpId="0" animBg="1"/>
      <p:bldP spid="35" grpId="0" animBg="1"/>
      <p:bldP spid="36" grpId="0" animBg="1"/>
      <p:bldP spid="20" grpId="0" animBg="1"/>
      <p:bldP spid="39" grpId="0" animBg="1"/>
      <p:bldP spid="40" grpId="0"/>
      <p:bldP spid="41" grpId="0"/>
      <p:bldP spid="42" grpId="0"/>
      <p:bldP spid="43" grpId="0"/>
      <p:bldP spid="44" grpId="0"/>
      <p:bldP spid="45" grpId="0"/>
      <p:bldP spid="4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A8B00F-576B-4CD9-A2D0-7FEA2420E6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Project Goals &amp;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EB5F11-1486-4D97-BCB5-96097FDFC3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369" y="4952147"/>
            <a:ext cx="11495088" cy="1905853"/>
          </a:xfrm>
        </p:spPr>
        <p:txBody>
          <a:bodyPr>
            <a:normAutofit/>
          </a:bodyPr>
          <a:lstStyle/>
          <a:p>
            <a:r>
              <a:rPr lang="en-PH" sz="3600" dirty="0"/>
              <a:t>Jointly pursue product development research and business development activities for the future-focused use of the RHA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89A3B121-E32A-421E-8E36-C45A19A558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03826-185C-4795-AB0E-80BDB15AC381}" type="datetime1">
              <a:rPr lang="en-US" smtClean="0"/>
              <a:t>10/26/2022</a:t>
            </a:fld>
            <a:endParaRPr lang="en-US" dirty="0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65057999-23FE-4B88-BFE7-CEEC4A291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200308 A Cmcp Project on Bio-SCM Vitalization</a:t>
            </a:r>
            <a:endParaRPr lang="en-US" dirty="0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7FEC0EE-8DBC-40A8-903C-07D1A72EA7F5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550738" y="1624263"/>
            <a:ext cx="3740728" cy="276556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6EBF4892-1B1C-49F0-A7A0-B08DDBCBE1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77956" y="1905852"/>
            <a:ext cx="3514725" cy="2423051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F00A8902-DC44-49AB-A8E9-F1F84841FD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25732" y="1419450"/>
            <a:ext cx="3514725" cy="2909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2404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 descr="19 VisMax road 0407">
            <a:extLst>
              <a:ext uri="{FF2B5EF4-FFF2-40B4-BE49-F238E27FC236}">
                <a16:creationId xmlns:a16="http://schemas.microsoft.com/office/drawing/2014/main" id="{36F41F79-DDDC-445E-A6B8-59A4D5D613D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0"/>
            <a:ext cx="6096000" cy="4574383"/>
          </a:xfrm>
          <a:prstGeom prst="rect">
            <a:avLst/>
          </a:prstGeom>
        </p:spPr>
      </p:pic>
      <p:pic>
        <p:nvPicPr>
          <p:cNvPr id="4" name="Bilde 2" descr="19 VisMax road 0407 b">
            <a:extLst>
              <a:ext uri="{FF2B5EF4-FFF2-40B4-BE49-F238E27FC236}">
                <a16:creationId xmlns:a16="http://schemas.microsoft.com/office/drawing/2014/main" id="{B6464978-1F07-47CB-9AF0-0881F5445A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3617"/>
            <a:ext cx="6096000" cy="457438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5D18B41-3B70-4A23-B101-734249860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929" y="378902"/>
            <a:ext cx="5908071" cy="1683362"/>
          </a:xfrm>
        </p:spPr>
        <p:txBody>
          <a:bodyPr/>
          <a:lstStyle/>
          <a:p>
            <a:r>
              <a:rPr lang="en-PH" b="1" i="1" dirty="0">
                <a:solidFill>
                  <a:schemeClr val="bg1"/>
                </a:solidFill>
                <a:highlight>
                  <a:srgbClr val="00FF00"/>
                </a:highlight>
              </a:rPr>
              <a:t>Project Goals &amp; Objectives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F9C39FC-1507-4FD1-B9E6-3071B68F8B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4574383"/>
            <a:ext cx="6096000" cy="2283616"/>
          </a:xfrm>
        </p:spPr>
        <p:txBody>
          <a:bodyPr>
            <a:normAutofit/>
          </a:bodyPr>
          <a:lstStyle/>
          <a:p>
            <a:r>
              <a:rPr lang="en-PH" sz="3200" dirty="0"/>
              <a:t>Assess the utility of RHA as supplementary cementing material (SCM) in design of cement/concrete mixtures</a:t>
            </a:r>
          </a:p>
        </p:txBody>
      </p:sp>
      <p:sp>
        <p:nvSpPr>
          <p:cNvPr id="6" name="Plassholder for dato 5">
            <a:extLst>
              <a:ext uri="{FF2B5EF4-FFF2-40B4-BE49-F238E27FC236}">
                <a16:creationId xmlns:a16="http://schemas.microsoft.com/office/drawing/2014/main" id="{FC379377-0279-4B93-91CC-F294D3DD8C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1B8CC-5D22-4EE2-A93D-CD0567569401}" type="datetime1">
              <a:rPr lang="en-US" smtClean="0"/>
              <a:t>10/26/2022</a:t>
            </a:fld>
            <a:endParaRPr lang="en-US" dirty="0"/>
          </a:p>
        </p:txBody>
      </p:sp>
      <p:sp>
        <p:nvSpPr>
          <p:cNvPr id="7" name="Plassholder for bunntekst 6">
            <a:extLst>
              <a:ext uri="{FF2B5EF4-FFF2-40B4-BE49-F238E27FC236}">
                <a16:creationId xmlns:a16="http://schemas.microsoft.com/office/drawing/2014/main" id="{AB0AC119-264D-49CC-80E0-1E27995021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200308 A Cmcp Project on Bio-SCM Vitalization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34372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825CAE86-1194-DD07-47A8-89A07BC0C136}"/>
              </a:ext>
            </a:extLst>
          </p:cNvPr>
          <p:cNvSpPr txBox="1"/>
          <p:nvPr/>
        </p:nvSpPr>
        <p:spPr>
          <a:xfrm>
            <a:off x="1759708" y="1071390"/>
            <a:ext cx="9340410" cy="4462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4400" b="1" i="1" dirty="0">
                <a:solidFill>
                  <a:schemeClr val="bg1"/>
                </a:solidFill>
                <a:effectLst/>
                <a:highlight>
                  <a:srgbClr val="FFFF00"/>
                </a:highlight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Bio </a:t>
            </a:r>
            <a:r>
              <a:rPr lang="en-GB" sz="4400" b="1" dirty="0">
                <a:solidFill>
                  <a:schemeClr val="bg1"/>
                </a:solidFill>
                <a:effectLst/>
                <a:highlight>
                  <a:srgbClr val="FFFF00"/>
                </a:highlight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circularity &amp; No Waste </a:t>
            </a:r>
            <a:endParaRPr lang="nb-NO" sz="4400" dirty="0">
              <a:solidFill>
                <a:schemeClr val="bg1"/>
              </a:solidFill>
              <a:effectLst/>
              <a:highlight>
                <a:srgbClr val="FFFF00"/>
              </a:highlight>
              <a:latin typeface="Book Antiqua" panose="020406020503050303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endParaRPr lang="en-GB" sz="4000" i="1" dirty="0">
              <a:effectLst/>
              <a:latin typeface="Comic Sans MS" panose="030F0702030302020204" pitchFamily="66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en-GB" sz="4000" i="1" dirty="0">
                <a:solidFill>
                  <a:schemeClr val="bg1"/>
                </a:solidFill>
                <a:effectLst/>
                <a:highlight>
                  <a:srgbClr val="00FF00"/>
                </a:highlight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The path of zero &gt; </a:t>
            </a:r>
          </a:p>
          <a:p>
            <a:pPr lvl="1" algn="ctr"/>
            <a:endParaRPr lang="en-GB" sz="4000" i="1" dirty="0">
              <a:highlight>
                <a:srgbClr val="00FF00"/>
              </a:highlight>
              <a:latin typeface="Comic Sans MS" panose="030F0702030302020204" pitchFamily="66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2"/>
            <a:r>
              <a:rPr lang="en-GB" sz="4000" i="1" dirty="0">
                <a:solidFill>
                  <a:schemeClr val="bg1"/>
                </a:solidFill>
                <a:highlight>
                  <a:srgbClr val="FFFF00"/>
                </a:highlight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Into a</a:t>
            </a:r>
            <a:r>
              <a:rPr lang="en-GB" sz="4000" i="1" dirty="0">
                <a:solidFill>
                  <a:schemeClr val="bg1"/>
                </a:solidFill>
                <a:effectLst/>
                <a:highlight>
                  <a:srgbClr val="FFFF00"/>
                </a:highlight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 world without any </a:t>
            </a:r>
          </a:p>
          <a:p>
            <a:pPr lvl="2"/>
            <a:endParaRPr lang="en-GB" sz="4000" i="1" dirty="0">
              <a:solidFill>
                <a:schemeClr val="bg1"/>
              </a:solidFill>
              <a:effectLst/>
              <a:highlight>
                <a:srgbClr val="FFFF00"/>
              </a:highlight>
              <a:latin typeface="Comic Sans MS" panose="030F0702030302020204" pitchFamily="66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3"/>
            <a:r>
              <a:rPr lang="en-GB" sz="4000" i="1" dirty="0">
                <a:solidFill>
                  <a:schemeClr val="bg1"/>
                </a:solidFill>
                <a:effectLst/>
                <a:highlight>
                  <a:srgbClr val="00FF00"/>
                </a:highlight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Exclusion, Carbon and Poverty</a:t>
            </a:r>
            <a:endParaRPr lang="nb-NO" sz="4000" dirty="0">
              <a:solidFill>
                <a:schemeClr val="bg1"/>
              </a:solidFill>
              <a:effectLst/>
              <a:highlight>
                <a:srgbClr val="00FF00"/>
              </a:highlight>
              <a:latin typeface="Book Antiqua" panose="020406020503050303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0024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E4478FB7-098B-4B99-B435-FCBBEEC5B7E0}"/>
              </a:ext>
            </a:extLst>
          </p:cNvPr>
          <p:cNvSpPr/>
          <p:nvPr/>
        </p:nvSpPr>
        <p:spPr>
          <a:xfrm>
            <a:off x="800100" y="1152983"/>
            <a:ext cx="5658680" cy="2995275"/>
          </a:xfrm>
          <a:prstGeom prst="roundRect">
            <a:avLst/>
          </a:prstGeom>
          <a:gradFill flip="none" rotWithShape="1">
            <a:gsLst>
              <a:gs pos="0">
                <a:srgbClr val="0070C0">
                  <a:tint val="66000"/>
                  <a:satMod val="160000"/>
                </a:srgbClr>
              </a:gs>
              <a:gs pos="50000">
                <a:srgbClr val="0070C0">
                  <a:tint val="44500"/>
                  <a:satMod val="160000"/>
                </a:srgbClr>
              </a:gs>
              <a:gs pos="100000">
                <a:srgbClr val="0070C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 extrusionH="12700" contourW="12700" prstMaterial="metal"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A8B00F-576B-4CD9-A2D0-7FEA2420E6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017" y="389306"/>
            <a:ext cx="9404723" cy="936270"/>
          </a:xfrm>
        </p:spPr>
        <p:txBody>
          <a:bodyPr/>
          <a:lstStyle/>
          <a:p>
            <a:r>
              <a:rPr lang="en-PH" b="1" i="1" dirty="0">
                <a:solidFill>
                  <a:schemeClr val="bg1"/>
                </a:solidFill>
                <a:highlight>
                  <a:srgbClr val="00FF00"/>
                </a:highlight>
              </a:rPr>
              <a:t>Project Benefits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EB5F11-1486-4D97-BCB5-96097FDFC3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6954" y="4383649"/>
            <a:ext cx="5439046" cy="2150217"/>
          </a:xfrm>
        </p:spPr>
        <p:txBody>
          <a:bodyPr>
            <a:normAutofit/>
          </a:bodyPr>
          <a:lstStyle/>
          <a:p>
            <a:r>
              <a:rPr lang="en-PH" sz="3600" dirty="0"/>
              <a:t>Less packaging cost</a:t>
            </a:r>
          </a:p>
          <a:p>
            <a:r>
              <a:rPr lang="en-PH" sz="3600" dirty="0"/>
              <a:t>Less warehouse cost</a:t>
            </a:r>
          </a:p>
          <a:p>
            <a:r>
              <a:rPr lang="en-PH" sz="3600" dirty="0"/>
              <a:t>Less transport cost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787CB5DA-500E-4C2E-8D45-AFCE0E36D3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03E91-54C2-482F-A73A-F0B30F2C0264}" type="datetime1">
              <a:rPr lang="en-US" smtClean="0"/>
              <a:t>10/26/2022</a:t>
            </a:fld>
            <a:endParaRPr lang="en-US" dirty="0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C82533FF-8F1F-449C-8F11-5EF6DE44C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200308 A Cmcp Project on Bio-SCM Vitalization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D791578-2520-4999-9031-F0E327D0AFEC}"/>
              </a:ext>
            </a:extLst>
          </p:cNvPr>
          <p:cNvSpPr txBox="1"/>
          <p:nvPr/>
        </p:nvSpPr>
        <p:spPr>
          <a:xfrm>
            <a:off x="902045" y="2550918"/>
            <a:ext cx="16782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2400" b="1" dirty="0">
                <a:solidFill>
                  <a:srgbClr val="FF0000"/>
                </a:solidFill>
              </a:rPr>
              <a:t>5 kg. RHA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307F56F-205B-472C-AA84-E5F4AD5AB8BD}"/>
              </a:ext>
            </a:extLst>
          </p:cNvPr>
          <p:cNvSpPr/>
          <p:nvPr/>
        </p:nvSpPr>
        <p:spPr>
          <a:xfrm>
            <a:off x="3165847" y="3232475"/>
            <a:ext cx="329293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PH" sz="2400" b="1" dirty="0">
                <a:solidFill>
                  <a:srgbClr val="FF0000"/>
                </a:solidFill>
              </a:rPr>
              <a:t>30-40 kg. conventional cement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E9C35ED-4638-4340-A2FB-616004F127A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44370" y="1323258"/>
            <a:ext cx="2735885" cy="1956986"/>
          </a:xfrm>
          <a:prstGeom prst="ellipse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1F18FC0-55F4-4A2B-986B-166B6F1B42D3}"/>
              </a:ext>
            </a:extLst>
          </p:cNvPr>
          <p:cNvSpPr txBox="1"/>
          <p:nvPr/>
        </p:nvSpPr>
        <p:spPr>
          <a:xfrm>
            <a:off x="2276015" y="1692954"/>
            <a:ext cx="11313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6000" dirty="0">
                <a:solidFill>
                  <a:srgbClr val="FF0000"/>
                </a:solidFill>
              </a:rPr>
              <a:t>=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3D6D272-47B3-4B70-89D7-1295299127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349289">
            <a:off x="3422309" y="2515945"/>
            <a:ext cx="744558" cy="78619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610A93E-0EF0-4834-BBA2-AF9EABD98D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9187" y="1577718"/>
            <a:ext cx="749873" cy="78645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3E6D9F1-E0F1-44A8-A9B0-A694EAA5DF6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11129" b="20357"/>
          <a:stretch/>
        </p:blipFill>
        <p:spPr>
          <a:xfrm>
            <a:off x="7093804" y="1673577"/>
            <a:ext cx="2735885" cy="29952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30DF93D-B94A-4279-A8CB-BA46AE56577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11810" y="4534098"/>
            <a:ext cx="3924546" cy="1999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768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9191AE0A-C21B-4521-BC5B-A6A329391B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711" y="180344"/>
            <a:ext cx="9404723" cy="860267"/>
          </a:xfrm>
        </p:spPr>
        <p:txBody>
          <a:bodyPr/>
          <a:lstStyle/>
          <a:p>
            <a:pPr algn="ctr"/>
            <a:r>
              <a:rPr lang="en-GB" sz="4400" b="1" i="1" dirty="0">
                <a:solidFill>
                  <a:schemeClr val="tx1"/>
                </a:solidFill>
                <a:highlight>
                  <a:srgbClr val="0000FF"/>
                </a:highlight>
              </a:rPr>
              <a:t>But </a:t>
            </a:r>
            <a:r>
              <a:rPr lang="en-GB" sz="2000" i="1" dirty="0">
                <a:solidFill>
                  <a:srgbClr val="FF0000"/>
                </a:solidFill>
                <a:highlight>
                  <a:srgbClr val="00FFFF"/>
                </a:highlight>
                <a:latin typeface="Algerian" panose="04020705040A02060702" pitchFamily="82" charset="0"/>
              </a:rPr>
              <a:t>note the </a:t>
            </a:r>
            <a:r>
              <a:rPr lang="en-GB" sz="4400" i="1" dirty="0">
                <a:solidFill>
                  <a:srgbClr val="FF0000"/>
                </a:solidFill>
                <a:highlight>
                  <a:srgbClr val="00FFFF"/>
                </a:highlight>
                <a:latin typeface="Algerian" panose="04020705040A02060702" pitchFamily="82" charset="0"/>
              </a:rPr>
              <a:t> </a:t>
            </a:r>
            <a:r>
              <a:rPr lang="en-GB" sz="4400" b="1" i="1" dirty="0">
                <a:solidFill>
                  <a:schemeClr val="tx1"/>
                </a:solidFill>
                <a:highlight>
                  <a:srgbClr val="0000FF"/>
                </a:highlight>
              </a:rPr>
              <a:t>Utmost Problem</a:t>
            </a:r>
            <a:endParaRPr lang="nb-NO" sz="4400" b="1" i="1" dirty="0">
              <a:solidFill>
                <a:schemeClr val="tx1"/>
              </a:solidFill>
              <a:highlight>
                <a:srgbClr val="0000FF"/>
              </a:highlight>
            </a:endParaRP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CD5548E1-EF06-4AE1-AD81-8A70C489F5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9489" y="1186773"/>
            <a:ext cx="10913822" cy="4347787"/>
          </a:xfrm>
        </p:spPr>
        <p:txBody>
          <a:bodyPr>
            <a:normAutofit/>
          </a:bodyPr>
          <a:lstStyle/>
          <a:p>
            <a:r>
              <a:rPr lang="en-GB" sz="2400" b="1" i="1" dirty="0">
                <a:solidFill>
                  <a:schemeClr val="bg1"/>
                </a:solidFill>
                <a:highlight>
                  <a:srgbClr val="FFFF00"/>
                </a:highlight>
              </a:rPr>
              <a:t>Inflexible codes and standards</a:t>
            </a:r>
            <a:r>
              <a:rPr lang="nb-NO" sz="2400" b="1" i="1" dirty="0">
                <a:solidFill>
                  <a:schemeClr val="bg1"/>
                </a:solidFill>
                <a:highlight>
                  <a:srgbClr val="FFFF00"/>
                </a:highlight>
              </a:rPr>
              <a:t>,</a:t>
            </a:r>
          </a:p>
          <a:p>
            <a:pPr lvl="2" indent="-342900"/>
            <a:r>
              <a:rPr lang="nb-NO" sz="2000" b="1" i="1" dirty="0">
                <a:solidFill>
                  <a:schemeClr val="bg1"/>
                </a:solidFill>
                <a:highlight>
                  <a:srgbClr val="FFFF00"/>
                </a:highlight>
              </a:rPr>
              <a:t> </a:t>
            </a:r>
            <a:r>
              <a:rPr lang="en-GB" sz="2000" b="1" i="1" dirty="0">
                <a:solidFill>
                  <a:schemeClr val="bg1"/>
                </a:solidFill>
                <a:highlight>
                  <a:srgbClr val="FFFF00"/>
                </a:highlight>
              </a:rPr>
              <a:t>- making concrete has to be the right way” only</a:t>
            </a:r>
          </a:p>
          <a:p>
            <a:r>
              <a:rPr lang="en-GB" sz="2400" b="1" i="1" dirty="0">
                <a:solidFill>
                  <a:schemeClr val="bg1"/>
                </a:solidFill>
                <a:highlight>
                  <a:srgbClr val="00FFFF"/>
                </a:highlight>
              </a:rPr>
              <a:t>Than the natural issue of cost? </a:t>
            </a:r>
          </a:p>
          <a:p>
            <a:pPr lvl="2" indent="-342900"/>
            <a:r>
              <a:rPr lang="en-GB" sz="2000" b="1" i="1" dirty="0">
                <a:solidFill>
                  <a:schemeClr val="bg1"/>
                </a:solidFill>
                <a:highlight>
                  <a:srgbClr val="00FFFF"/>
                </a:highlight>
              </a:rPr>
              <a:t> </a:t>
            </a:r>
            <a:r>
              <a:rPr lang="nb-NO" sz="2000" b="1" i="1" dirty="0">
                <a:solidFill>
                  <a:schemeClr val="bg1"/>
                </a:solidFill>
                <a:highlight>
                  <a:srgbClr val="00FFFF"/>
                </a:highlight>
              </a:rPr>
              <a:t>None </a:t>
            </a:r>
            <a:r>
              <a:rPr lang="en-GB" sz="2000" b="1" i="1" dirty="0">
                <a:solidFill>
                  <a:schemeClr val="bg1"/>
                </a:solidFill>
                <a:highlight>
                  <a:srgbClr val="00FFFF"/>
                </a:highlight>
              </a:rPr>
              <a:t>willingness to pay additional cost to save the world?  </a:t>
            </a:r>
            <a:endParaRPr lang="nb-NO" sz="2000" b="1" i="1" dirty="0">
              <a:solidFill>
                <a:schemeClr val="bg1"/>
              </a:solidFill>
              <a:highlight>
                <a:srgbClr val="00FFFF"/>
              </a:highlight>
            </a:endParaRPr>
          </a:p>
          <a:p>
            <a:pPr lvl="2" indent="-342900"/>
            <a:r>
              <a:rPr lang="en-GB" sz="2000" b="1" i="1" dirty="0">
                <a:solidFill>
                  <a:schemeClr val="bg1"/>
                </a:solidFill>
                <a:highlight>
                  <a:srgbClr val="00FFFF"/>
                </a:highlight>
              </a:rPr>
              <a:t>New and advanced solutions do not always cost more than “conventional</a:t>
            </a:r>
            <a:r>
              <a:rPr lang="en-GB" sz="2000" b="1" i="1" dirty="0">
                <a:solidFill>
                  <a:schemeClr val="bg1"/>
                </a:solidFill>
              </a:rPr>
              <a:t>” methods  </a:t>
            </a:r>
            <a:endParaRPr lang="nb-NO" sz="2000" b="1" i="1" dirty="0">
              <a:solidFill>
                <a:schemeClr val="bg1"/>
              </a:solidFill>
            </a:endParaRPr>
          </a:p>
          <a:p>
            <a:r>
              <a:rPr lang="en-GB" sz="2400" b="1" i="1" dirty="0">
                <a:solidFill>
                  <a:schemeClr val="bg1"/>
                </a:solidFill>
                <a:highlight>
                  <a:srgbClr val="FFFF00"/>
                </a:highlight>
              </a:rPr>
              <a:t>in short, newer technologies are prevented, just to cover own  “Ace” , </a:t>
            </a:r>
            <a:endParaRPr lang="nb-NO" sz="2400" b="1" i="1" dirty="0">
              <a:solidFill>
                <a:schemeClr val="bg1"/>
              </a:solidFill>
              <a:highlight>
                <a:srgbClr val="FFFF00"/>
              </a:highlight>
            </a:endParaRPr>
          </a:p>
          <a:p>
            <a:pPr lvl="1"/>
            <a:r>
              <a:rPr lang="en-GB" sz="2400" b="1" i="1" dirty="0">
                <a:solidFill>
                  <a:schemeClr val="bg1"/>
                </a:solidFill>
                <a:highlight>
                  <a:srgbClr val="FFFF00"/>
                </a:highlight>
              </a:rPr>
              <a:t>simply announced to ensuring life safety in structures</a:t>
            </a:r>
            <a:r>
              <a:rPr lang="en-GB" sz="2400" dirty="0">
                <a:solidFill>
                  <a:schemeClr val="tx1"/>
                </a:solidFill>
                <a:highlight>
                  <a:srgbClr val="FFFF00"/>
                </a:highlight>
              </a:rPr>
              <a:t>. </a:t>
            </a:r>
            <a:endParaRPr lang="nb-NO" sz="2400" dirty="0">
              <a:solidFill>
                <a:schemeClr val="tx1"/>
              </a:solidFill>
              <a:highlight>
                <a:srgbClr val="FFFF00"/>
              </a:highlight>
            </a:endParaRP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77F1C411-A0FC-4EED-8E25-043CE604E2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F6D2E-4262-469A-AA3C-67F23413498E}" type="datetime1">
              <a:rPr lang="en-US" smtClean="0"/>
              <a:t>10/26/2022</a:t>
            </a:fld>
            <a:endParaRPr lang="en-US" dirty="0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BC604B7D-CFCE-4538-A383-F4A8E8FC33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200308 A Cmcp Project on Bio-SCM Vitalization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E61527E-C1B1-4317-BE01-406FAC873B73}"/>
              </a:ext>
            </a:extLst>
          </p:cNvPr>
          <p:cNvSpPr/>
          <p:nvPr/>
        </p:nvSpPr>
        <p:spPr>
          <a:xfrm>
            <a:off x="343711" y="5534561"/>
            <a:ext cx="1150457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PH" sz="4000" dirty="0"/>
              <a:t>“</a:t>
            </a:r>
            <a:r>
              <a:rPr lang="en-PH" sz="2400" u="sng" dirty="0">
                <a:highlight>
                  <a:srgbClr val="0000FF"/>
                </a:highlight>
                <a:latin typeface="Arial Rounded MT Bold" panose="020F0704030504030204" pitchFamily="34" charset="0"/>
              </a:rPr>
              <a:t>You have to be sure - what you’re doing is right and work on it.”</a:t>
            </a:r>
          </a:p>
        </p:txBody>
      </p:sp>
    </p:spTree>
    <p:extLst>
      <p:ext uri="{BB962C8B-B14F-4D97-AF65-F5344CB8AC3E}">
        <p14:creationId xmlns:p14="http://schemas.microsoft.com/office/powerpoint/2010/main" val="9451333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CC65CA11-EA0A-47D8-81E3-B5BF7393DD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651" y="171406"/>
            <a:ext cx="9941702" cy="1429974"/>
          </a:xfrm>
        </p:spPr>
        <p:txBody>
          <a:bodyPr>
            <a:noAutofit/>
          </a:bodyPr>
          <a:lstStyle/>
          <a:p>
            <a:r>
              <a:rPr lang="en-US" sz="2800" b="1" dirty="0">
                <a:solidFill>
                  <a:schemeClr val="bg1"/>
                </a:solidFill>
                <a:highlight>
                  <a:srgbClr val="00FF00"/>
                </a:highlight>
                <a:latin typeface="Cera PROModern Medium" pitchFamily="2" charset="0"/>
                <a:cs typeface="Angsana New" panose="02020603050405020304" pitchFamily="18" charset="-34"/>
              </a:rPr>
              <a:t>The environmental and economic benefit of incorporating local RHA in the </a:t>
            </a:r>
            <a:r>
              <a:rPr lang="en-US" sz="2800" b="1" dirty="0" err="1">
                <a:solidFill>
                  <a:schemeClr val="bg1"/>
                </a:solidFill>
                <a:highlight>
                  <a:srgbClr val="00FF00"/>
                </a:highlight>
                <a:latin typeface="Cera PROModern Medium" pitchFamily="2" charset="0"/>
                <a:cs typeface="Angsana New" panose="02020603050405020304" pitchFamily="18" charset="-34"/>
              </a:rPr>
              <a:t>Alimit</a:t>
            </a:r>
            <a:r>
              <a:rPr lang="en-US" sz="2800" b="1" dirty="0">
                <a:solidFill>
                  <a:schemeClr val="bg1"/>
                </a:solidFill>
                <a:highlight>
                  <a:srgbClr val="00FF00"/>
                </a:highlight>
                <a:latin typeface="Cera PROModern Medium" pitchFamily="2" charset="0"/>
                <a:cs typeface="Angsana New" panose="02020603050405020304" pitchFamily="18" charset="-34"/>
              </a:rPr>
              <a:t> Hydropower Complex is considerable</a:t>
            </a:r>
            <a:r>
              <a:rPr lang="en-US" b="1" i="1" dirty="0">
                <a:highlight>
                  <a:srgbClr val="00FF00"/>
                </a:highlight>
              </a:rPr>
              <a:t>:</a:t>
            </a:r>
            <a:endParaRPr lang="nb-NO" dirty="0">
              <a:highlight>
                <a:srgbClr val="00FF00"/>
              </a:highlight>
            </a:endParaRP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AFA992AD-4757-48A1-B670-2A7F20898B8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/>
          <a:srcRect t="19102" b="19102"/>
          <a:stretch>
            <a:fillRect/>
          </a:stretch>
        </p:blipFill>
        <p:spPr>
          <a:xfrm>
            <a:off x="369651" y="1900989"/>
            <a:ext cx="6673175" cy="4246890"/>
          </a:xfrm>
        </p:spPr>
      </p:pic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5784EF06-6EA8-4B33-B124-A36CD6B51D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42826" y="1809345"/>
            <a:ext cx="4980561" cy="4494176"/>
          </a:xfrm>
        </p:spPr>
        <p:txBody>
          <a:bodyPr>
            <a:noAutofit/>
          </a:bodyPr>
          <a:lstStyle/>
          <a:p>
            <a:pPr lvl="0" algn="ctr"/>
            <a:r>
              <a:rPr lang="en-US" sz="3200" b="1" i="1" dirty="0">
                <a:highlight>
                  <a:srgbClr val="0000FF"/>
                </a:highlight>
              </a:rPr>
              <a:t>Rice -food for the people</a:t>
            </a:r>
          </a:p>
          <a:p>
            <a:pPr marL="273050" lvl="0" indent="-273050" algn="ctr">
              <a:buFont typeface="Arial" panose="020B0604020202020204" pitchFamily="34" charset="0"/>
              <a:buChar char="•"/>
            </a:pPr>
            <a:endParaRPr lang="en-US" sz="3200" b="1" i="1" dirty="0">
              <a:highlight>
                <a:srgbClr val="0000FF"/>
              </a:highlight>
            </a:endParaRPr>
          </a:p>
          <a:p>
            <a:pPr marL="273050" lvl="0" indent="-273050" algn="ctr">
              <a:buFont typeface="Arial" panose="020B0604020202020204" pitchFamily="34" charset="0"/>
              <a:buChar char="•"/>
            </a:pPr>
            <a:r>
              <a:rPr lang="en-US" sz="3200" b="1" i="1" dirty="0">
                <a:solidFill>
                  <a:schemeClr val="bg1"/>
                </a:solidFill>
                <a:highlight>
                  <a:srgbClr val="FFFF00"/>
                </a:highlight>
              </a:rPr>
              <a:t>Hydropower </a:t>
            </a:r>
          </a:p>
          <a:p>
            <a:pPr marL="273050" lvl="0" indent="-273050" algn="ctr">
              <a:buFont typeface="Arial" panose="020B0604020202020204" pitchFamily="34" charset="0"/>
              <a:buChar char="•"/>
            </a:pPr>
            <a:endParaRPr lang="en-US" sz="3200" b="1" i="1" dirty="0">
              <a:solidFill>
                <a:schemeClr val="bg1"/>
              </a:solidFill>
              <a:highlight>
                <a:srgbClr val="FFFF00"/>
              </a:highlight>
            </a:endParaRPr>
          </a:p>
          <a:p>
            <a:pPr marL="273050" lvl="0" indent="-273050" algn="ctr">
              <a:buFont typeface="Arial" panose="020B0604020202020204" pitchFamily="34" charset="0"/>
              <a:buChar char="•"/>
            </a:pPr>
            <a:r>
              <a:rPr lang="en-US" sz="3200" b="1" i="1" dirty="0">
                <a:solidFill>
                  <a:schemeClr val="bg1"/>
                </a:solidFill>
                <a:highlight>
                  <a:srgbClr val="00FF00"/>
                </a:highlight>
              </a:rPr>
              <a:t>Bio-energy </a:t>
            </a:r>
          </a:p>
          <a:p>
            <a:pPr marL="273050" lvl="0" indent="-273050" algn="ctr">
              <a:buFont typeface="Arial" panose="020B0604020202020204" pitchFamily="34" charset="0"/>
              <a:buChar char="•"/>
            </a:pPr>
            <a:endParaRPr lang="en-US" sz="3200" b="1" i="1" dirty="0"/>
          </a:p>
          <a:p>
            <a:pPr lvl="0" algn="ctr"/>
            <a:r>
              <a:rPr lang="en-US" sz="3200" b="1" i="1" dirty="0">
                <a:highlight>
                  <a:srgbClr val="FF00FF"/>
                </a:highlight>
              </a:rPr>
              <a:t>Bio-SCM</a:t>
            </a:r>
            <a:endParaRPr lang="nb-NO" sz="3200" dirty="0">
              <a:highlight>
                <a:srgbClr val="FF00FF"/>
              </a:highlight>
            </a:endParaRP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C4E5D2D9-F98B-4EC4-A0E8-3B0E52F5FA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9E1D7-7665-4272-B564-98670B82AB92}" type="datetime1">
              <a:rPr lang="en-US" smtClean="0"/>
              <a:t>10/26/2022</a:t>
            </a:fld>
            <a:endParaRPr lang="en-US" dirty="0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3FCCD247-4CC3-4759-BFA5-00F350D195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200308 A Cmcp Project on Bio-SCM Vitalization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87541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1DAC656-5808-4B5A-97E1-859359AC75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764127"/>
            <a:ext cx="9404723" cy="801924"/>
          </a:xfrm>
        </p:spPr>
        <p:txBody>
          <a:bodyPr/>
          <a:lstStyle/>
          <a:p>
            <a:pPr algn="ctr"/>
            <a:r>
              <a:rPr lang="en-GB" sz="4400" b="1" i="1" dirty="0">
                <a:solidFill>
                  <a:schemeClr val="bg1"/>
                </a:solidFill>
                <a:highlight>
                  <a:srgbClr val="FFFF00"/>
                </a:highlight>
              </a:rPr>
              <a:t>Conclusion</a:t>
            </a:r>
            <a:endParaRPr lang="en-PH" b="1" i="1" dirty="0">
              <a:solidFill>
                <a:schemeClr val="bg1"/>
              </a:solidFill>
              <a:highlight>
                <a:srgbClr val="FFFF00"/>
              </a:highlight>
            </a:endParaRP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B486897D-DB1A-4AE7-A0B2-711264012B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111" y="1871330"/>
            <a:ext cx="10475545" cy="2381693"/>
          </a:xfrm>
        </p:spPr>
        <p:txBody>
          <a:bodyPr>
            <a:normAutofit/>
          </a:bodyPr>
          <a:lstStyle/>
          <a:p>
            <a:pPr marL="531813" lvl="0" indent="-531813"/>
            <a:r>
              <a:rPr lang="en-GB" sz="3200" dirty="0"/>
              <a:t>CO2 emissions of cement and concrete are Solved Technically </a:t>
            </a:r>
            <a:r>
              <a:rPr lang="en-GB" sz="2800" dirty="0"/>
              <a:t>b</a:t>
            </a:r>
            <a:r>
              <a:rPr lang="en-PH" sz="2800" dirty="0" err="1"/>
              <a:t>ut</a:t>
            </a:r>
            <a:r>
              <a:rPr lang="en-PH" sz="2800" dirty="0"/>
              <a:t> Not Economically</a:t>
            </a:r>
          </a:p>
          <a:p>
            <a:pPr marL="531813" lvl="0" indent="-531813"/>
            <a:r>
              <a:rPr lang="en-PH" sz="3200" dirty="0"/>
              <a:t>Solutions of today are mostly inadequate response to the climate crisis</a:t>
            </a:r>
            <a:endParaRPr lang="en-GB" sz="3200" dirty="0"/>
          </a:p>
        </p:txBody>
      </p:sp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70F53E82-6757-4497-AFE4-0D235D00AC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36B5C-3238-4727-8A5D-6A11BE2CDE6D}" type="datetime1">
              <a:rPr lang="en-US" smtClean="0"/>
              <a:t>10/26/2022</a:t>
            </a:fld>
            <a:endParaRPr lang="en-US" dirty="0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092D4750-D13C-4BDA-BB8F-D9191CCB3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200308 A Cmcp Project on Bio-SCM Vitalization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23502F8-51E8-4DED-80D1-2330FDC3B0BB}"/>
              </a:ext>
            </a:extLst>
          </p:cNvPr>
          <p:cNvSpPr/>
          <p:nvPr/>
        </p:nvSpPr>
        <p:spPr>
          <a:xfrm>
            <a:off x="2079583" y="4985025"/>
            <a:ext cx="70984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GB" sz="4000" dirty="0"/>
              <a:t>Crazy and Right – </a:t>
            </a:r>
            <a:r>
              <a:rPr lang="en-GB" sz="1400" dirty="0"/>
              <a:t>But let us not forget</a:t>
            </a:r>
            <a:r>
              <a:rPr lang="en-GB" sz="4000" dirty="0"/>
              <a:t> !!! </a:t>
            </a:r>
            <a:endParaRPr lang="nb-NO" sz="4000" dirty="0"/>
          </a:p>
        </p:txBody>
      </p:sp>
    </p:spTree>
    <p:extLst>
      <p:ext uri="{BB962C8B-B14F-4D97-AF65-F5344CB8AC3E}">
        <p14:creationId xmlns:p14="http://schemas.microsoft.com/office/powerpoint/2010/main" val="2011444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A8B00F-576B-4CD9-A2D0-7FEA2420E6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Project Rationale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EB5F11-1486-4D97-BCB5-96097FDFC3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64651" y="1534333"/>
            <a:ext cx="4281361" cy="509894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PH" sz="4000" dirty="0"/>
              <a:t>Combustion of coal for power releases big amount of toxic ashes and elements to the environment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0FC3D731-5C2A-4019-853F-32B4D311CD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33D44-5AD1-4705-9B42-F88930B1FE87}" type="datetime1">
              <a:rPr lang="en-US" smtClean="0"/>
              <a:t>10/26/2022</a:t>
            </a:fld>
            <a:endParaRPr lang="en-US" dirty="0"/>
          </a:p>
        </p:txBody>
      </p:sp>
      <p:sp>
        <p:nvSpPr>
          <p:cNvPr id="7" name="Plassholder for bunntekst 6">
            <a:extLst>
              <a:ext uri="{FF2B5EF4-FFF2-40B4-BE49-F238E27FC236}">
                <a16:creationId xmlns:a16="http://schemas.microsoft.com/office/drawing/2014/main" id="{73064AE6-5CF6-4F8E-AED0-4ABEFE3A5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200308 A Cmcp Project on Bio-SCM Vitalization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3374AAA-6AF8-45CD-BA9F-1DB88977A8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75709"/>
            <a:ext cx="5478468" cy="3708672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C666E20-EEB1-4852-B899-1534E657BD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9413" y="803564"/>
            <a:ext cx="5455238" cy="3741893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30828815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A8B00F-576B-4CD9-A2D0-7FEA2420E6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Project Rationale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EB5F11-1486-4D97-BCB5-96097FDFC3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2039292"/>
            <a:ext cx="10825110" cy="14951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PH" sz="2800" b="1" i="1" dirty="0">
                <a:solidFill>
                  <a:schemeClr val="bg1"/>
                </a:solidFill>
                <a:highlight>
                  <a:srgbClr val="FFFF00"/>
                </a:highlight>
              </a:rPr>
              <a:t>Improper handling and disposal of Rice Husk Ash  (e.g., dumping into ponds and streams) seriously pollute the land and surrounding areas 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416B71E8-7433-4D81-AEB4-63DB201B5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52732-4A1F-484A-8CD6-4C718ABF7392}" type="datetime1">
              <a:rPr lang="en-US" smtClean="0"/>
              <a:t>10/26/2022</a:t>
            </a:fld>
            <a:endParaRPr lang="en-US" dirty="0"/>
          </a:p>
        </p:txBody>
      </p:sp>
      <p:sp>
        <p:nvSpPr>
          <p:cNvPr id="7" name="Plassholder for bunntekst 6">
            <a:extLst>
              <a:ext uri="{FF2B5EF4-FFF2-40B4-BE49-F238E27FC236}">
                <a16:creationId xmlns:a16="http://schemas.microsoft.com/office/drawing/2014/main" id="{6AA62C1A-35FD-49F6-A068-53977B0EA6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200308 A Cmcp Project on Bio-SCM Vitalization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374F22E-C711-4468-A858-3ECE020347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553" y="3332320"/>
            <a:ext cx="5614447" cy="34330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65AAD87-FF46-4A08-AB7F-4420CFE2EA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3534420"/>
            <a:ext cx="5614447" cy="3228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8202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A8B00F-576B-4CD9-A2D0-7FEA2420E6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Project Benefits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EB5F11-1486-4D97-BCB5-96097FDFC3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1" y="1398494"/>
            <a:ext cx="10008973" cy="5161963"/>
          </a:xfrm>
        </p:spPr>
        <p:txBody>
          <a:bodyPr>
            <a:normAutofit/>
          </a:bodyPr>
          <a:lstStyle/>
          <a:p>
            <a:pPr marL="449263" indent="-449263"/>
            <a:r>
              <a:rPr lang="en-GB" sz="3600" b="1" i="1" dirty="0"/>
              <a:t>Safeguarding supply of food, waterpower and bioenergy   </a:t>
            </a:r>
            <a:endParaRPr lang="nb-NO" sz="3600" dirty="0"/>
          </a:p>
          <a:p>
            <a:pPr marL="449263" indent="-449263"/>
            <a:r>
              <a:rPr lang="en-GB" sz="3600" dirty="0"/>
              <a:t>More and more standard requirement, classified as Low Carbon Concrete</a:t>
            </a:r>
            <a:endParaRPr lang="nb-NO" sz="3600" dirty="0"/>
          </a:p>
          <a:p>
            <a:pPr marL="449263" indent="-449263"/>
            <a:r>
              <a:rPr lang="en-PH" sz="3600" dirty="0"/>
              <a:t>In line with government’s thrust of use of renewable materials for construction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18172439-7305-40E2-A068-6C965CEAAB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90FDF-737A-4525-825E-8C2A50076A40}" type="datetime1">
              <a:rPr lang="en-US" smtClean="0"/>
              <a:t>10/26/2022</a:t>
            </a:fld>
            <a:endParaRPr lang="en-US" dirty="0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A4A22DD2-8E0D-4EB8-B725-83FB59991D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200308 A Cmcp Project on Bio-SCM Vitalization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839098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06882804-D2AF-464B-8D70-D796F3114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909154"/>
          </a:xfrm>
        </p:spPr>
        <p:txBody>
          <a:bodyPr>
            <a:normAutofit fontScale="90000"/>
          </a:bodyPr>
          <a:lstStyle/>
          <a:p>
            <a:br>
              <a:rPr lang="en-PH" sz="3200" b="1" dirty="0"/>
            </a:br>
            <a:r>
              <a:rPr lang="en-PH" sz="3200" b="1" dirty="0" err="1"/>
              <a:t>Cmcp</a:t>
            </a:r>
            <a:r>
              <a:rPr lang="en-PH" sz="3200" b="1" dirty="0"/>
              <a:t> Project on </a:t>
            </a:r>
            <a:r>
              <a:rPr lang="en-GB" sz="3200" b="1" dirty="0">
                <a:effectLst/>
                <a:highlight>
                  <a:srgbClr val="0000FF"/>
                </a:highlight>
                <a:latin typeface="MS Reference Sans Serif" panose="020B0604030504040204" pitchFamily="34" charset="0"/>
                <a:ea typeface="Calibri" panose="020F0502020204030204" pitchFamily="34" charset="0"/>
              </a:rPr>
              <a:t>Project Bio circularity</a:t>
            </a:r>
            <a:br>
              <a:rPr lang="en-GB" sz="3200" b="1" dirty="0">
                <a:solidFill>
                  <a:srgbClr val="FF0000"/>
                </a:solidFill>
                <a:effectLst/>
                <a:highlight>
                  <a:srgbClr val="00FF00"/>
                </a:highlight>
                <a:latin typeface="MS Reference Sans Serif" panose="020B0604030504040204" pitchFamily="34" charset="0"/>
                <a:ea typeface="Calibri" panose="020F0502020204030204" pitchFamily="34" charset="0"/>
              </a:rPr>
            </a:br>
            <a:endParaRPr lang="nb-NO" sz="24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276F3F25-CC1B-4AEC-8ECE-1184AB708C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7668" y="1575882"/>
            <a:ext cx="10486417" cy="467251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dirty="0">
                <a:solidFill>
                  <a:srgbClr val="FF0000"/>
                </a:solidFill>
                <a:latin typeface="Algerian" panose="04020705040A02060702" pitchFamily="82" charset="0"/>
              </a:rPr>
              <a:t>Summary of realities</a:t>
            </a:r>
            <a:endParaRPr lang="en-PH" sz="2400" b="1" dirty="0"/>
          </a:p>
          <a:p>
            <a:pPr marL="0" indent="0">
              <a:buNone/>
            </a:pPr>
            <a:r>
              <a:rPr lang="en-PH" sz="2400" b="1" dirty="0"/>
              <a:t>CMC Partners AS</a:t>
            </a:r>
            <a:r>
              <a:rPr lang="en-PH" sz="2400" dirty="0"/>
              <a:t> and </a:t>
            </a:r>
            <a:r>
              <a:rPr lang="en-PH" sz="2400" b="1" dirty="0"/>
              <a:t>Odd Magnus Tjugum</a:t>
            </a:r>
          </a:p>
          <a:p>
            <a:pPr marL="457200" lvl="1" indent="0">
              <a:buNone/>
            </a:pPr>
            <a:r>
              <a:rPr lang="en-PH" sz="2200" dirty="0">
                <a:highlight>
                  <a:srgbClr val="00FF00"/>
                </a:highlight>
              </a:rPr>
              <a:t>Is </a:t>
            </a:r>
            <a:r>
              <a:rPr lang="en-PH" sz="2200" b="1" dirty="0">
                <a:solidFill>
                  <a:schemeClr val="bg1"/>
                </a:solidFill>
                <a:highlight>
                  <a:srgbClr val="00FF00"/>
                </a:highlight>
              </a:rPr>
              <a:t>Crazy</a:t>
            </a:r>
            <a:r>
              <a:rPr lang="en-PH" sz="2200" dirty="0">
                <a:solidFill>
                  <a:schemeClr val="bg1"/>
                </a:solidFill>
                <a:highlight>
                  <a:srgbClr val="00FF00"/>
                </a:highlight>
              </a:rPr>
              <a:t>, but </a:t>
            </a:r>
            <a:r>
              <a:rPr lang="en-PH" sz="2200" b="1" dirty="0">
                <a:solidFill>
                  <a:schemeClr val="bg1"/>
                </a:solidFill>
                <a:highlight>
                  <a:srgbClr val="00FF00"/>
                </a:highlight>
              </a:rPr>
              <a:t>Right</a:t>
            </a:r>
            <a:r>
              <a:rPr lang="en-PH" sz="2200" dirty="0">
                <a:solidFill>
                  <a:schemeClr val="bg1"/>
                </a:solidFill>
                <a:highlight>
                  <a:srgbClr val="00FF00"/>
                </a:highlight>
              </a:rPr>
              <a:t> at </a:t>
            </a:r>
            <a:r>
              <a:rPr lang="en-PH" sz="2200" b="1" dirty="0">
                <a:solidFill>
                  <a:schemeClr val="bg1"/>
                </a:solidFill>
                <a:highlight>
                  <a:srgbClr val="00FF00"/>
                </a:highlight>
              </a:rPr>
              <a:t>Site</a:t>
            </a:r>
            <a:r>
              <a:rPr lang="en-PH" sz="2200" dirty="0">
                <a:solidFill>
                  <a:schemeClr val="bg1"/>
                </a:solidFill>
                <a:highlight>
                  <a:srgbClr val="00FF00"/>
                </a:highlight>
              </a:rPr>
              <a:t> in </a:t>
            </a:r>
            <a:r>
              <a:rPr lang="en-PH" sz="2200" b="1" dirty="0">
                <a:solidFill>
                  <a:schemeClr val="bg1"/>
                </a:solidFill>
                <a:highlight>
                  <a:srgbClr val="00FF00"/>
                </a:highlight>
              </a:rPr>
              <a:t>Time</a:t>
            </a:r>
            <a:r>
              <a:rPr lang="en-PH" sz="2200" dirty="0">
                <a:solidFill>
                  <a:schemeClr val="bg1"/>
                </a:solidFill>
                <a:highlight>
                  <a:srgbClr val="00FF00"/>
                </a:highlight>
              </a:rPr>
              <a:t> for </a:t>
            </a:r>
            <a:r>
              <a:rPr lang="en-PH" sz="2200" b="1" dirty="0" err="1">
                <a:solidFill>
                  <a:schemeClr val="bg1"/>
                </a:solidFill>
                <a:highlight>
                  <a:srgbClr val="00FF00"/>
                </a:highlight>
              </a:rPr>
              <a:t>CareTaking</a:t>
            </a:r>
            <a:r>
              <a:rPr lang="en-PH" sz="2200" b="1" dirty="0">
                <a:solidFill>
                  <a:schemeClr val="bg1"/>
                </a:solidFill>
                <a:highlight>
                  <a:srgbClr val="00FF00"/>
                </a:highlight>
              </a:rPr>
              <a:t> </a:t>
            </a:r>
            <a:r>
              <a:rPr lang="en-PH" sz="2200" dirty="0">
                <a:solidFill>
                  <a:schemeClr val="bg1"/>
                </a:solidFill>
                <a:highlight>
                  <a:srgbClr val="00FF00"/>
                </a:highlight>
              </a:rPr>
              <a:t>our </a:t>
            </a:r>
            <a:r>
              <a:rPr lang="en-PH" sz="2200" b="1" dirty="0">
                <a:solidFill>
                  <a:schemeClr val="bg1"/>
                </a:solidFill>
                <a:highlight>
                  <a:srgbClr val="00FF00"/>
                </a:highlight>
              </a:rPr>
              <a:t>World</a:t>
            </a:r>
          </a:p>
          <a:p>
            <a:pPr marL="457200" lvl="1" indent="0">
              <a:buNone/>
            </a:pPr>
            <a:r>
              <a:rPr lang="en-US" sz="2200" b="1" i="1" dirty="0">
                <a:highlight>
                  <a:srgbClr val="0000FF"/>
                </a:highlight>
              </a:rPr>
              <a:t>Origin and idea, its planning and execution follow gained experiences, documented references, on previous similar work of developments done by CMC Partners AS</a:t>
            </a:r>
          </a:p>
          <a:p>
            <a:pPr marL="457200" lvl="1" indent="0">
              <a:buNone/>
            </a:pPr>
            <a:r>
              <a:rPr lang="en-US" sz="2200" b="1" i="1" dirty="0">
                <a:solidFill>
                  <a:schemeClr val="bg1"/>
                </a:solidFill>
                <a:highlight>
                  <a:srgbClr val="FFFF00"/>
                </a:highlight>
              </a:rPr>
              <a:t>Imply major worldwide dissemination of new and improved technologies and application of the various methods and products developed</a:t>
            </a:r>
            <a:r>
              <a:rPr lang="en-US" sz="2200" b="1" i="1" dirty="0">
                <a:solidFill>
                  <a:schemeClr val="bg1"/>
                </a:solidFill>
              </a:rPr>
              <a:t>.</a:t>
            </a:r>
            <a:endParaRPr lang="nb-NO" sz="2200" b="1" i="1" dirty="0">
              <a:solidFill>
                <a:schemeClr val="bg1"/>
              </a:solidFill>
            </a:endParaRPr>
          </a:p>
          <a:p>
            <a:pPr marL="457200" lvl="1" indent="0">
              <a:buNone/>
            </a:pPr>
            <a:endParaRPr lang="en-GB" sz="2200" dirty="0"/>
          </a:p>
          <a:p>
            <a:pPr marL="457200" lvl="1" indent="0">
              <a:buNone/>
            </a:pPr>
            <a:r>
              <a:rPr lang="en-GB" sz="2200" b="1" dirty="0">
                <a:solidFill>
                  <a:srgbClr val="FF0000"/>
                </a:solidFill>
                <a:highlight>
                  <a:srgbClr val="00FF00"/>
                </a:highlight>
              </a:rPr>
              <a:t>More than 40 years of practical experience and, to a high degree, one of the most responsible for technical development and application within his special field in Scandinavia</a:t>
            </a:r>
            <a:r>
              <a:rPr lang="en-GB" sz="2200" dirty="0"/>
              <a:t>. </a:t>
            </a:r>
            <a:endParaRPr lang="nb-NO" sz="2200" dirty="0"/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FE2DA8C2-8655-4F43-89D4-D82E1EFBF8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DAF33-6529-4069-8379-B694CAD9688D}" type="datetime1">
              <a:rPr lang="en-US" smtClean="0"/>
              <a:t>10/26/2022</a:t>
            </a:fld>
            <a:endParaRPr lang="en-US" dirty="0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AEB2AF0F-3D04-43CA-A3EA-FE100B87BE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200308 A Cmcp Project on Bio-SCM Vitalization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26854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319A62-42B5-ACEC-B3BD-A06D302742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DE277-20D3-4565-9A8E-7D3041213AC9}" type="datetime1">
              <a:rPr lang="en-US" smtClean="0"/>
              <a:t>10/26/2022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28CBA0-8A28-B431-53B6-6DB5685E04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200308 A Cmcp Project on Bio-SCM Vitalization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4DE6582-1C30-C16D-DFAC-124E7FDC27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074" y="288759"/>
            <a:ext cx="10089465" cy="6424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0509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CF75B28-24C3-E830-25F9-31D02D7100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6FC7D-DEC6-4AF7-A198-CCCC611F2709}" type="datetime1">
              <a:rPr lang="en-US" smtClean="0"/>
              <a:t>10/26/2022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877227-A055-16A2-5A10-D18A3A3EB4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200308 A Cmcp Project on Bio-SCM Vitalization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866823C-CC55-9E0F-150C-9973C15ED849}"/>
              </a:ext>
            </a:extLst>
          </p:cNvPr>
          <p:cNvSpPr txBox="1"/>
          <p:nvPr/>
        </p:nvSpPr>
        <p:spPr>
          <a:xfrm>
            <a:off x="360948" y="1295218"/>
            <a:ext cx="9589168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5400" b="1" i="1" dirty="0">
                <a:solidFill>
                  <a:srgbClr val="FF0000"/>
                </a:solidFill>
                <a:effectLst/>
                <a:highlight>
                  <a:srgbClr val="00FF00"/>
                </a:highlight>
                <a:latin typeface="Lucida Calligraphy" panose="03010101010101010101" pitchFamily="66" charset="0"/>
                <a:ea typeface="Calibri" panose="020F0502020204030204" pitchFamily="34" charset="0"/>
                <a:cs typeface="Calibri" panose="020F0502020204030204" pitchFamily="34" charset="0"/>
              </a:rPr>
              <a:t>Crazy</a:t>
            </a:r>
            <a:endParaRPr lang="en-GB" sz="5400" b="1" i="1" dirty="0">
              <a:solidFill>
                <a:srgbClr val="FF0000"/>
              </a:solidFill>
              <a:highlight>
                <a:srgbClr val="00FF00"/>
              </a:highlight>
              <a:latin typeface="Lucida Calligraphy" panose="03010101010101010101" pitchFamily="66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en-GB" sz="5400" b="1" i="1" dirty="0">
              <a:solidFill>
                <a:schemeClr val="bg1"/>
              </a:solidFill>
              <a:effectLst/>
              <a:highlight>
                <a:srgbClr val="FFFF00"/>
              </a:highlight>
              <a:latin typeface="Lucida Calligraphy" panose="03010101010101010101" pitchFamily="66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GB" sz="3200" b="1" i="1" dirty="0">
                <a:solidFill>
                  <a:schemeClr val="bg1"/>
                </a:solidFill>
                <a:effectLst/>
                <a:highlight>
                  <a:srgbClr val="FFFF00"/>
                </a:highlight>
                <a:latin typeface="Lucida Calligraphy" panose="03010101010101010101" pitchFamily="66" charset="0"/>
                <a:ea typeface="Calibri" panose="020F0502020204030204" pitchFamily="34" charset="0"/>
                <a:cs typeface="Calibri" panose="020F0502020204030204" pitchFamily="34" charset="0"/>
              </a:rPr>
              <a:t>but </a:t>
            </a:r>
            <a:r>
              <a:rPr lang="en-GB" sz="5400" b="1" i="1" dirty="0">
                <a:solidFill>
                  <a:schemeClr val="bg1"/>
                </a:solidFill>
                <a:effectLst/>
                <a:highlight>
                  <a:srgbClr val="00FF00"/>
                </a:highlight>
                <a:latin typeface="Lucida Calligraphy" panose="03010101010101010101" pitchFamily="66" charset="0"/>
                <a:ea typeface="Calibri" panose="020F0502020204030204" pitchFamily="34" charset="0"/>
                <a:cs typeface="Calibri" panose="020F0502020204030204" pitchFamily="34" charset="0"/>
              </a:rPr>
              <a:t>Right </a:t>
            </a:r>
            <a:r>
              <a:rPr lang="en-GB" sz="3600" b="1" i="1" dirty="0">
                <a:solidFill>
                  <a:schemeClr val="bg1"/>
                </a:solidFill>
                <a:effectLst/>
                <a:highlight>
                  <a:srgbClr val="FFFF00"/>
                </a:highlight>
                <a:latin typeface="Lucida Calligraphy" panose="03010101010101010101" pitchFamily="66" charset="0"/>
                <a:ea typeface="Calibri" panose="020F0502020204030204" pitchFamily="34" charset="0"/>
                <a:cs typeface="Calibri" panose="020F0502020204030204" pitchFamily="34" charset="0"/>
              </a:rPr>
              <a:t>for</a:t>
            </a:r>
            <a:r>
              <a:rPr lang="en-GB" sz="5400" b="1" i="1" dirty="0">
                <a:solidFill>
                  <a:schemeClr val="bg1"/>
                </a:solidFill>
                <a:effectLst/>
                <a:highlight>
                  <a:srgbClr val="FFFF00"/>
                </a:highlight>
                <a:latin typeface="Lucida Calligraphy" panose="03010101010101010101" pitchFamily="66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5400" b="1" i="1" dirty="0">
                <a:solidFill>
                  <a:schemeClr val="bg1"/>
                </a:solidFill>
                <a:effectLst/>
                <a:highlight>
                  <a:srgbClr val="00FF00"/>
                </a:highlight>
                <a:latin typeface="Lucida Calligraphy" panose="03010101010101010101" pitchFamily="66" charset="0"/>
                <a:ea typeface="Calibri" panose="020F0502020204030204" pitchFamily="34" charset="0"/>
                <a:cs typeface="Calibri" panose="020F0502020204030204" pitchFamily="34" charset="0"/>
              </a:rPr>
              <a:t>All </a:t>
            </a:r>
            <a:r>
              <a:rPr lang="en-GB" sz="3200" b="1" i="1" dirty="0">
                <a:solidFill>
                  <a:schemeClr val="bg1"/>
                </a:solidFill>
                <a:effectLst/>
                <a:highlight>
                  <a:srgbClr val="FFFF00"/>
                </a:highlight>
                <a:latin typeface="Lucida Calligraphy" panose="03010101010101010101" pitchFamily="66" charset="0"/>
                <a:ea typeface="Calibri" panose="020F0502020204030204" pitchFamily="34" charset="0"/>
                <a:cs typeface="Calibri" panose="020F0502020204030204" pitchFamily="34" charset="0"/>
              </a:rPr>
              <a:t>in </a:t>
            </a:r>
            <a:r>
              <a:rPr lang="en-GB" sz="5400" b="1" i="1" dirty="0">
                <a:solidFill>
                  <a:schemeClr val="bg1"/>
                </a:solidFill>
                <a:effectLst/>
                <a:highlight>
                  <a:srgbClr val="00FF00"/>
                </a:highlight>
                <a:latin typeface="Lucida Calligraphy" panose="03010101010101010101" pitchFamily="66" charset="0"/>
                <a:ea typeface="Calibri" panose="020F0502020204030204" pitchFamily="34" charset="0"/>
                <a:cs typeface="Calibri" panose="020F0502020204030204" pitchFamily="34" charset="0"/>
              </a:rPr>
              <a:t>Time</a:t>
            </a:r>
            <a:r>
              <a:rPr lang="en-GB" sz="5400" b="1" i="1" dirty="0">
                <a:solidFill>
                  <a:schemeClr val="bg1"/>
                </a:solidFill>
                <a:effectLst/>
                <a:latin typeface="Lucida Calligraphy" panose="03010101010101010101" pitchFamily="66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nb-NO" sz="5400" dirty="0">
              <a:solidFill>
                <a:schemeClr val="bg1"/>
              </a:solidFill>
              <a:latin typeface="Lucida Calligraphy" panose="030101010101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91234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56A37C-C5B5-A02B-6716-F993BA24ED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725" y="542570"/>
            <a:ext cx="9404723" cy="1400530"/>
          </a:xfrm>
        </p:spPr>
        <p:txBody>
          <a:bodyPr>
            <a:normAutofit/>
          </a:bodyPr>
          <a:lstStyle/>
          <a:p>
            <a:r>
              <a:rPr lang="en-GB" sz="4400" b="1" dirty="0">
                <a:solidFill>
                  <a:schemeClr val="bg1"/>
                </a:solidFill>
                <a:effectLst/>
                <a:highlight>
                  <a:srgbClr val="FFFF00"/>
                </a:highlight>
                <a:latin typeface="Arial Nova Cond" panose="020B0506020202020204" pitchFamily="34" charset="0"/>
                <a:ea typeface="Calibri" panose="020F0502020204030204" pitchFamily="34" charset="0"/>
              </a:rPr>
              <a:t>We Make  * </a:t>
            </a:r>
            <a:r>
              <a:rPr lang="en-GB" sz="2000" b="1" dirty="0">
                <a:solidFill>
                  <a:schemeClr val="bg1"/>
                </a:solidFill>
                <a:effectLst/>
                <a:highlight>
                  <a:srgbClr val="00FF00"/>
                </a:highlight>
                <a:latin typeface="Arial Nova Cond" panose="020B0506020202020204" pitchFamily="34" charset="0"/>
                <a:ea typeface="Calibri" panose="020F0502020204030204" pitchFamily="34" charset="0"/>
              </a:rPr>
              <a:t>What other </a:t>
            </a:r>
            <a:r>
              <a:rPr lang="en-GB" sz="4400" b="1" dirty="0">
                <a:solidFill>
                  <a:schemeClr val="bg1"/>
                </a:solidFill>
                <a:effectLst/>
                <a:highlight>
                  <a:srgbClr val="FFFF00"/>
                </a:highlight>
                <a:latin typeface="Arial Nova Cond" panose="020B0506020202020204" pitchFamily="34" charset="0"/>
                <a:ea typeface="Calibri" panose="020F0502020204030204" pitchFamily="34" charset="0"/>
              </a:rPr>
              <a:t>* might do </a:t>
            </a:r>
            <a:br>
              <a:rPr lang="nb-NO" sz="4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endParaRPr lang="nb-N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9FFF7-3BA6-260E-3F08-9048061BC7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en-GB" sz="4400" b="1" dirty="0">
                <a:solidFill>
                  <a:srgbClr val="FFFFFF"/>
                </a:solidFill>
                <a:effectLst/>
                <a:highlight>
                  <a:srgbClr val="000000"/>
                </a:highlight>
                <a:latin typeface="Comic Sans MS" panose="030F0702030302020204" pitchFamily="66" charset="0"/>
                <a:ea typeface="Calibri" panose="020F0502020204030204" pitchFamily="34" charset="0"/>
              </a:rPr>
              <a:t>Development that bring </a:t>
            </a:r>
          </a:p>
          <a:p>
            <a:pPr marL="0" indent="0" algn="ctr">
              <a:buNone/>
            </a:pPr>
            <a:endParaRPr lang="en-GB" sz="4400" b="1" dirty="0">
              <a:solidFill>
                <a:srgbClr val="FFFFFF"/>
              </a:solidFill>
              <a:effectLst/>
              <a:highlight>
                <a:srgbClr val="000000"/>
              </a:highlight>
              <a:latin typeface="Comic Sans MS" panose="030F0702030302020204" pitchFamily="66" charset="0"/>
              <a:ea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en-GB" sz="4400" b="1" dirty="0">
                <a:solidFill>
                  <a:schemeClr val="bg1"/>
                </a:solidFill>
                <a:highlight>
                  <a:srgbClr val="FFFF00"/>
                </a:highlight>
                <a:latin typeface="Comic Sans MS" panose="030F0702030302020204" pitchFamily="66" charset="0"/>
                <a:ea typeface="Calibri" panose="020F0502020204030204" pitchFamily="34" charset="0"/>
              </a:rPr>
              <a:t>TODAY</a:t>
            </a:r>
            <a:r>
              <a:rPr lang="en-GB" sz="4400" b="1" dirty="0">
                <a:solidFill>
                  <a:schemeClr val="bg1"/>
                </a:solidFill>
                <a:effectLst/>
                <a:highlight>
                  <a:srgbClr val="FFFF00"/>
                </a:highlight>
                <a:latin typeface="Comic Sans MS" panose="030F0702030302020204" pitchFamily="66" charset="0"/>
                <a:ea typeface="Calibri" panose="020F0502020204030204" pitchFamily="34" charset="0"/>
              </a:rPr>
              <a:t>’S NEEDS   </a:t>
            </a:r>
          </a:p>
          <a:p>
            <a:pPr algn="ctr"/>
            <a:endParaRPr lang="en-GB" sz="4400" b="1" dirty="0">
              <a:solidFill>
                <a:schemeClr val="bg1"/>
              </a:solidFill>
              <a:effectLst/>
              <a:highlight>
                <a:srgbClr val="000000"/>
              </a:highlight>
              <a:latin typeface="Comic Sans MS" panose="030F0702030302020204" pitchFamily="66" charset="0"/>
              <a:ea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en-GB" sz="4400" b="1" dirty="0">
                <a:solidFill>
                  <a:srgbClr val="FFFFFF"/>
                </a:solidFill>
                <a:highlight>
                  <a:srgbClr val="000000"/>
                </a:highlight>
                <a:latin typeface="Comic Sans MS" panose="030F0702030302020204" pitchFamily="66" charset="0"/>
                <a:ea typeface="Calibri" panose="020F0502020204030204" pitchFamily="34" charset="0"/>
              </a:rPr>
              <a:t>W</a:t>
            </a:r>
            <a:r>
              <a:rPr lang="en-GB" sz="4400" b="1" dirty="0">
                <a:solidFill>
                  <a:srgbClr val="FFFFFF"/>
                </a:solidFill>
                <a:effectLst/>
                <a:highlight>
                  <a:srgbClr val="000000"/>
                </a:highlight>
                <a:latin typeface="Comic Sans MS" panose="030F0702030302020204" pitchFamily="66" charset="0"/>
                <a:ea typeface="Calibri" panose="020F0502020204030204" pitchFamily="34" charset="0"/>
              </a:rPr>
              <a:t>ithout destroying </a:t>
            </a:r>
            <a:r>
              <a:rPr lang="en-GB" sz="4400" b="1" dirty="0">
                <a:solidFill>
                  <a:srgbClr val="FFFFFF"/>
                </a:solidFill>
                <a:highlight>
                  <a:srgbClr val="000000"/>
                </a:highlight>
                <a:latin typeface="Comic Sans MS" panose="030F0702030302020204" pitchFamily="66" charset="0"/>
                <a:ea typeface="Calibri" panose="020F0502020204030204" pitchFamily="34" charset="0"/>
              </a:rPr>
              <a:t>coming </a:t>
            </a:r>
            <a:r>
              <a:rPr lang="en-GB" sz="4400" b="1" dirty="0">
                <a:solidFill>
                  <a:srgbClr val="FFFFFF"/>
                </a:solidFill>
                <a:effectLst/>
                <a:highlight>
                  <a:srgbClr val="000000"/>
                </a:highlight>
                <a:latin typeface="Comic Sans MS" panose="030F0702030302020204" pitchFamily="66" charset="0"/>
                <a:ea typeface="Calibri" panose="020F0502020204030204" pitchFamily="34" charset="0"/>
              </a:rPr>
              <a:t>generations</a:t>
            </a:r>
          </a:p>
          <a:p>
            <a:pPr marL="0" indent="0" algn="ctr">
              <a:buNone/>
            </a:pPr>
            <a:r>
              <a:rPr lang="en-GB" sz="4400" b="1" dirty="0">
                <a:solidFill>
                  <a:srgbClr val="FFFFFF"/>
                </a:solidFill>
                <a:effectLst/>
                <a:highlight>
                  <a:srgbClr val="000000"/>
                </a:highlight>
                <a:latin typeface="Comic Sans MS" panose="030F0702030302020204" pitchFamily="66" charset="0"/>
                <a:ea typeface="Calibri" panose="020F0502020204030204" pitchFamily="34" charset="0"/>
              </a:rPr>
              <a:t> </a:t>
            </a:r>
          </a:p>
          <a:p>
            <a:pPr marL="0" indent="0" algn="ctr">
              <a:buNone/>
            </a:pPr>
            <a:r>
              <a:rPr lang="en-GB" sz="4400" b="1" dirty="0">
                <a:solidFill>
                  <a:schemeClr val="bg1"/>
                </a:solidFill>
                <a:highlight>
                  <a:srgbClr val="FFFF00"/>
                </a:highlight>
                <a:latin typeface="Comic Sans MS" panose="030F0702030302020204" pitchFamily="66" charset="0"/>
                <a:ea typeface="Calibri" panose="020F0502020204030204" pitchFamily="34" charset="0"/>
              </a:rPr>
              <a:t>POSSIBILTY</a:t>
            </a:r>
            <a:endParaRPr lang="nb-NO" sz="4400" dirty="0">
              <a:solidFill>
                <a:schemeClr val="bg1"/>
              </a:solidFill>
              <a:effectLst/>
              <a:highlight>
                <a:srgbClr val="FFFF00"/>
              </a:highlight>
              <a:latin typeface="Comic Sans MS" panose="030F0702030302020204" pitchFamily="66" charset="0"/>
              <a:ea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en-GB" sz="4400" b="1" dirty="0"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 </a:t>
            </a:r>
            <a:endParaRPr lang="nb-NO" sz="4400" dirty="0">
              <a:effectLst/>
              <a:latin typeface="Comic Sans MS" panose="030F0702030302020204" pitchFamily="66" charset="0"/>
              <a:ea typeface="Calibri" panose="020F0502020204030204" pitchFamily="34" charset="0"/>
            </a:endParaRPr>
          </a:p>
          <a:p>
            <a:endParaRPr lang="nb-NO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10B90C-CC95-361F-C88A-089403C03F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DE277-20D3-4565-9A8E-7D3041213AC9}" type="datetime1">
              <a:rPr lang="en-US" smtClean="0"/>
              <a:t>10/26/2022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378662-6896-D907-56FF-A0D660E32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200308 A Cmcp Project on Bio-SCM Vitalization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08064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0F820D-CBB0-37C6-DC49-E0CE4CFD6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nb-NO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HOWEVER</a:t>
            </a:r>
            <a:r>
              <a:rPr lang="nb-NO" b="1" i="1" dirty="0">
                <a:latin typeface="Bradley Hand ITC" panose="03070402050302030203" pitchFamily="66" charset="0"/>
              </a:rPr>
              <a:t> !!!!!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BC04D5-46CE-7599-32C0-AC747E1883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marL="0" indent="0" algn="ctr">
              <a:buNone/>
            </a:pPr>
            <a:r>
              <a:rPr lang="en-GB" sz="8000" b="1" dirty="0">
                <a:solidFill>
                  <a:srgbClr val="FFFFFF"/>
                </a:solidFill>
                <a:effectLst/>
                <a:highlight>
                  <a:srgbClr val="00008B"/>
                </a:highlight>
                <a:latin typeface="Comic Sans MS" panose="030F0702030302020204" pitchFamily="66" charset="0"/>
                <a:ea typeface="Calibri" panose="020F0502020204030204" pitchFamily="34" charset="0"/>
              </a:rPr>
              <a:t>Never ever any Progress </a:t>
            </a:r>
          </a:p>
          <a:p>
            <a:pPr marL="0" indent="0" algn="ctr">
              <a:buNone/>
            </a:pPr>
            <a:endParaRPr lang="en-GB" sz="5000" b="1" dirty="0">
              <a:solidFill>
                <a:srgbClr val="FFFFFF"/>
              </a:solidFill>
              <a:effectLst/>
              <a:highlight>
                <a:srgbClr val="00008B"/>
              </a:highlight>
              <a:latin typeface="Comic Sans MS" panose="030F0702030302020204" pitchFamily="66" charset="0"/>
              <a:ea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en-GB" sz="8600" b="1" dirty="0">
                <a:solidFill>
                  <a:schemeClr val="bg1"/>
                </a:solidFill>
                <a:effectLst/>
                <a:highlight>
                  <a:srgbClr val="FFFF00"/>
                </a:highlight>
                <a:latin typeface="Comic Sans MS" panose="030F0702030302020204" pitchFamily="66" charset="0"/>
                <a:ea typeface="Calibri" panose="020F0502020204030204" pitchFamily="34" charset="0"/>
              </a:rPr>
              <a:t>Without – </a:t>
            </a:r>
            <a:r>
              <a:rPr lang="en-GB" sz="8600" b="1" dirty="0">
                <a:solidFill>
                  <a:schemeClr val="bg1"/>
                </a:solidFill>
                <a:effectLst/>
                <a:highlight>
                  <a:srgbClr val="00FF00"/>
                </a:highlight>
                <a:latin typeface="Comic Sans MS" panose="030F0702030302020204" pitchFamily="66" charset="0"/>
                <a:ea typeface="Calibri" panose="020F0502020204030204" pitchFamily="34" charset="0"/>
              </a:rPr>
              <a:t>Changes</a:t>
            </a:r>
            <a:r>
              <a:rPr lang="en-GB" sz="8600" b="1" dirty="0">
                <a:solidFill>
                  <a:schemeClr val="bg1"/>
                </a:solidFill>
                <a:effectLst/>
                <a:highlight>
                  <a:srgbClr val="FFFF00"/>
                </a:highlight>
                <a:latin typeface="Comic Sans MS" panose="030F0702030302020204" pitchFamily="66" charset="0"/>
                <a:ea typeface="Calibri" panose="020F0502020204030204" pitchFamily="34" charset="0"/>
              </a:rPr>
              <a:t> – in - </a:t>
            </a:r>
            <a:r>
              <a:rPr lang="en-GB" sz="8600" b="1" dirty="0">
                <a:solidFill>
                  <a:schemeClr val="bg1"/>
                </a:solidFill>
                <a:effectLst/>
                <a:highlight>
                  <a:srgbClr val="00FF00"/>
                </a:highlight>
                <a:latin typeface="Comic Sans MS" panose="030F0702030302020204" pitchFamily="66" charset="0"/>
                <a:ea typeface="Calibri" panose="020F0502020204030204" pitchFamily="34" charset="0"/>
              </a:rPr>
              <a:t>Common Practices</a:t>
            </a:r>
          </a:p>
          <a:p>
            <a:pPr marL="0" indent="0" algn="ctr">
              <a:buNone/>
            </a:pPr>
            <a:endParaRPr lang="nb-NO" sz="5000" dirty="0">
              <a:solidFill>
                <a:schemeClr val="bg1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en-GB" sz="5000" b="1" dirty="0"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  </a:t>
            </a:r>
            <a:r>
              <a:rPr lang="en-GB" sz="8600" b="1" dirty="0"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Major- developments – are  Discovered </a:t>
            </a:r>
          </a:p>
          <a:p>
            <a:pPr marL="0" indent="0" algn="ctr">
              <a:buNone/>
            </a:pPr>
            <a:r>
              <a:rPr lang="en-GB" sz="5000" b="1" dirty="0"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 By</a:t>
            </a:r>
          </a:p>
          <a:p>
            <a:pPr marL="0" indent="0" algn="ctr">
              <a:buNone/>
            </a:pPr>
            <a:endParaRPr lang="nb-NO" sz="5000" dirty="0">
              <a:effectLst/>
              <a:latin typeface="Comic Sans MS" panose="030F0702030302020204" pitchFamily="66" charset="0"/>
              <a:ea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en-GB" sz="8600" b="1" dirty="0">
                <a:solidFill>
                  <a:schemeClr val="bg1"/>
                </a:solidFill>
                <a:effectLst/>
                <a:highlight>
                  <a:srgbClr val="00FF00"/>
                </a:highlight>
                <a:latin typeface="Comic Sans MS" panose="030F0702030302020204" pitchFamily="66" charset="0"/>
                <a:ea typeface="Calibri" panose="020F0502020204030204" pitchFamily="34" charset="0"/>
              </a:rPr>
              <a:t>Mistakes</a:t>
            </a:r>
            <a:r>
              <a:rPr lang="en-GB" sz="8600" b="1" dirty="0">
                <a:solidFill>
                  <a:schemeClr val="bg1"/>
                </a:solidFill>
                <a:effectLst/>
                <a:highlight>
                  <a:srgbClr val="FFFF00"/>
                </a:highlight>
                <a:latin typeface="Comic Sans MS" panose="030F0702030302020204" pitchFamily="66" charset="0"/>
                <a:ea typeface="Calibri" panose="020F0502020204030204" pitchFamily="34" charset="0"/>
              </a:rPr>
              <a:t> and </a:t>
            </a:r>
            <a:r>
              <a:rPr lang="en-GB" sz="8600" b="1" dirty="0">
                <a:solidFill>
                  <a:schemeClr val="bg1"/>
                </a:solidFill>
                <a:effectLst/>
                <a:highlight>
                  <a:srgbClr val="00FF00"/>
                </a:highlight>
                <a:latin typeface="Comic Sans MS" panose="030F0702030302020204" pitchFamily="66" charset="0"/>
                <a:ea typeface="Calibri" panose="020F0502020204030204" pitchFamily="34" charset="0"/>
              </a:rPr>
              <a:t>Accidents</a:t>
            </a:r>
            <a:endParaRPr lang="nb-NO" sz="8600" dirty="0">
              <a:solidFill>
                <a:schemeClr val="bg1"/>
              </a:solidFill>
              <a:effectLst/>
              <a:highlight>
                <a:srgbClr val="00FF00"/>
              </a:highlight>
              <a:latin typeface="Comic Sans MS" panose="030F0702030302020204" pitchFamily="66" charset="0"/>
              <a:ea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en-GB" sz="5000" b="1" dirty="0">
                <a:effectLst/>
                <a:latin typeface="Comic Sans MS" panose="030F0702030302020204" pitchFamily="66" charset="0"/>
                <a:ea typeface="Calibri" panose="020F0502020204030204" pitchFamily="34" charset="0"/>
              </a:rPr>
              <a:t> </a:t>
            </a:r>
            <a:endParaRPr lang="nb-NO" sz="5000" dirty="0">
              <a:effectLst/>
              <a:latin typeface="Comic Sans MS" panose="030F0702030302020204" pitchFamily="66" charset="0"/>
              <a:ea typeface="Calibri" panose="020F0502020204030204" pitchFamily="34" charset="0"/>
            </a:endParaRPr>
          </a:p>
          <a:p>
            <a:endParaRPr lang="nb-NO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D578E0-31DE-BAE9-A712-6B4119E63B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DE277-20D3-4565-9A8E-7D3041213AC9}" type="datetime1">
              <a:rPr lang="en-US" smtClean="0"/>
              <a:t>10/26/2022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FC7886-7A7E-18EE-BD50-85F35DA383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200308 A Cmcp Project on Bio-SCM Vitalization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1354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77B399D-49A5-D8C5-D243-5C63DA56EC4A}"/>
              </a:ext>
            </a:extLst>
          </p:cNvPr>
          <p:cNvSpPr txBox="1"/>
          <p:nvPr/>
        </p:nvSpPr>
        <p:spPr>
          <a:xfrm>
            <a:off x="1357162" y="2106681"/>
            <a:ext cx="9904395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GB" sz="3200" b="1" i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Century Gothic" panose="020B0502020202020204" pitchFamily="34" charset="0"/>
                <a:ea typeface="Calibri" panose="020F0502020204030204" pitchFamily="34" charset="0"/>
              </a:rPr>
              <a:t>It’s the most important basic circularity </a:t>
            </a:r>
          </a:p>
          <a:p>
            <a:pPr marL="342900" lvl="0" indent="-342900" algn="ctr">
              <a:buFont typeface="Symbol" panose="05050102010706020507" pitchFamily="18" charset="2"/>
              <a:buChar char=""/>
            </a:pPr>
            <a:endParaRPr lang="en-GB" sz="3200" b="1" i="1" dirty="0">
              <a:solidFill>
                <a:srgbClr val="000000"/>
              </a:solidFill>
              <a:highlight>
                <a:srgbClr val="FFFF00"/>
              </a:highlight>
              <a:latin typeface="Courgette" panose="02000603070400060004" pitchFamily="2" charset="0"/>
              <a:ea typeface="Calibri" panose="020F0502020204030204" pitchFamily="34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endParaRPr lang="nb-NO" sz="2400" dirty="0">
              <a:effectLst/>
              <a:highlight>
                <a:srgbClr val="FFFF00"/>
              </a:highlight>
              <a:latin typeface="Courgette" panose="02000603070400060004" pitchFamily="2" charset="0"/>
              <a:ea typeface="Calibri" panose="020F0502020204030204" pitchFamily="34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GB" sz="4400" b="1" i="1" u="sng" dirty="0">
                <a:solidFill>
                  <a:srgbClr val="002060"/>
                </a:solidFill>
                <a:effectLst/>
                <a:highlight>
                  <a:srgbClr val="00FF00"/>
                </a:highlight>
                <a:latin typeface="Courgette" panose="02000603070400060004" pitchFamily="2" charset="0"/>
                <a:ea typeface="Calibri" panose="020F0502020204030204" pitchFamily="34" charset="0"/>
              </a:rPr>
              <a:t>Foods</a:t>
            </a:r>
            <a:r>
              <a:rPr lang="en-GB" sz="4400" b="1" i="1" dirty="0">
                <a:solidFill>
                  <a:srgbClr val="002060"/>
                </a:solidFill>
                <a:effectLst/>
                <a:highlight>
                  <a:srgbClr val="00FF00"/>
                </a:highlight>
                <a:latin typeface="Courgette" panose="02000603070400060004" pitchFamily="2" charset="0"/>
                <a:ea typeface="Calibri" panose="020F0502020204030204" pitchFamily="34" charset="0"/>
              </a:rPr>
              <a:t> </a:t>
            </a:r>
            <a:r>
              <a:rPr lang="en-GB" sz="4400" b="1" i="1" dirty="0">
                <a:solidFill>
                  <a:srgbClr val="002060"/>
                </a:solidFill>
                <a:effectLst/>
                <a:latin typeface="Courgette" panose="02000603070400060004" pitchFamily="2" charset="0"/>
                <a:ea typeface="Calibri" panose="020F0502020204030204" pitchFamily="34" charset="0"/>
              </a:rPr>
              <a:t> </a:t>
            </a:r>
            <a:r>
              <a:rPr lang="en-GB" sz="3200" i="1" dirty="0">
                <a:solidFill>
                  <a:schemeClr val="bg2"/>
                </a:solidFill>
                <a:effectLst/>
                <a:highlight>
                  <a:srgbClr val="FFFF00"/>
                </a:highlight>
                <a:latin typeface="Courgette" panose="02000603070400060004" pitchFamily="2" charset="0"/>
                <a:ea typeface="Calibri" panose="020F0502020204030204" pitchFamily="34" charset="0"/>
              </a:rPr>
              <a:t>feeding </a:t>
            </a:r>
            <a:r>
              <a:rPr lang="en-GB" sz="3200" i="1" dirty="0">
                <a:solidFill>
                  <a:schemeClr val="bg2"/>
                </a:solidFill>
                <a:effectLst/>
                <a:highlight>
                  <a:srgbClr val="00FFFF"/>
                </a:highlight>
                <a:latin typeface="Courgette" panose="02000603070400060004" pitchFamily="2" charset="0"/>
                <a:ea typeface="Calibri" panose="020F0502020204030204" pitchFamily="34" charset="0"/>
              </a:rPr>
              <a:t>the </a:t>
            </a:r>
            <a:r>
              <a:rPr lang="en-GB" sz="3200" i="1" dirty="0">
                <a:solidFill>
                  <a:schemeClr val="bg2"/>
                </a:solidFill>
                <a:effectLst/>
                <a:highlight>
                  <a:srgbClr val="FFFF00"/>
                </a:highlight>
                <a:latin typeface="Courgette" panose="02000603070400060004" pitchFamily="2" charset="0"/>
                <a:ea typeface="Calibri" panose="020F0502020204030204" pitchFamily="34" charset="0"/>
              </a:rPr>
              <a:t>people</a:t>
            </a:r>
            <a:r>
              <a:rPr lang="en-GB" sz="3200" b="1" i="1" dirty="0">
                <a:solidFill>
                  <a:schemeClr val="bg2"/>
                </a:solidFill>
                <a:effectLst/>
                <a:highlight>
                  <a:srgbClr val="FFFF00"/>
                </a:highlight>
                <a:latin typeface="Courgette" panose="02000603070400060004" pitchFamily="2" charset="0"/>
                <a:ea typeface="Calibri" panose="020F0502020204030204" pitchFamily="34" charset="0"/>
              </a:rPr>
              <a:t>,</a:t>
            </a:r>
            <a:r>
              <a:rPr lang="en-GB" sz="3200" b="1" i="1" dirty="0">
                <a:solidFill>
                  <a:schemeClr val="bg2"/>
                </a:solidFill>
                <a:effectLst/>
                <a:highlight>
                  <a:srgbClr val="00FFFF"/>
                </a:highlight>
                <a:latin typeface="Courgette" panose="02000603070400060004" pitchFamily="2" charset="0"/>
                <a:ea typeface="Calibri" panose="020F0502020204030204" pitchFamily="34" charset="0"/>
              </a:rPr>
              <a:t> that </a:t>
            </a:r>
            <a:r>
              <a:rPr lang="en-GB" sz="3200" b="1" i="1" dirty="0">
                <a:solidFill>
                  <a:schemeClr val="bg2"/>
                </a:solidFill>
                <a:effectLst/>
                <a:highlight>
                  <a:srgbClr val="FFFF00"/>
                </a:highlight>
                <a:latin typeface="Courgette" panose="02000603070400060004" pitchFamily="2" charset="0"/>
                <a:ea typeface="Calibri" panose="020F0502020204030204" pitchFamily="34" charset="0"/>
              </a:rPr>
              <a:t>create 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endParaRPr lang="nb-NO" sz="3200" dirty="0">
              <a:solidFill>
                <a:schemeClr val="bg2"/>
              </a:solidFill>
              <a:effectLst/>
              <a:highlight>
                <a:srgbClr val="FFFF00"/>
              </a:highlight>
              <a:latin typeface="Courgette" panose="02000603070400060004" pitchFamily="2" charset="0"/>
              <a:ea typeface="Calibri" panose="020F0502020204030204" pitchFamily="34" charset="0"/>
            </a:endParaRPr>
          </a:p>
          <a:p>
            <a:pPr marL="1143000" lvl="2" indent="-228600">
              <a:buFont typeface="Wingdings" panose="05000000000000000000" pitchFamily="2" charset="2"/>
              <a:buChar char=""/>
            </a:pPr>
            <a:endParaRPr lang="en-GB" sz="2400" b="1" i="1" u="sng" dirty="0">
              <a:solidFill>
                <a:srgbClr val="000000"/>
              </a:solidFill>
              <a:effectLst/>
              <a:highlight>
                <a:srgbClr val="00FF00"/>
              </a:highlight>
              <a:latin typeface="Courgette" panose="02000603070400060004" pitchFamily="2" charset="0"/>
              <a:ea typeface="Calibri" panose="020F0502020204030204" pitchFamily="34" charset="0"/>
            </a:endParaRPr>
          </a:p>
          <a:p>
            <a:pPr lvl="3"/>
            <a:r>
              <a:rPr lang="en-GB" sz="3600" b="1" i="1" u="sng" dirty="0">
                <a:solidFill>
                  <a:schemeClr val="bg1"/>
                </a:solidFill>
                <a:effectLst/>
                <a:highlight>
                  <a:srgbClr val="FFFF00"/>
                </a:highlight>
                <a:latin typeface="Courgette" panose="02000603070400060004" pitchFamily="2" charset="0"/>
                <a:ea typeface="Calibri" panose="020F0502020204030204" pitchFamily="34" charset="0"/>
              </a:rPr>
              <a:t>Hydro-</a:t>
            </a:r>
            <a:r>
              <a:rPr lang="en-GB" sz="2800" b="1" i="1" u="sng" dirty="0">
                <a:solidFill>
                  <a:schemeClr val="bg1"/>
                </a:solidFill>
                <a:effectLst/>
                <a:highlight>
                  <a:srgbClr val="00FFFF"/>
                </a:highlight>
                <a:latin typeface="Courgette" panose="02000603070400060004" pitchFamily="2" charset="0"/>
                <a:ea typeface="Calibri" panose="020F0502020204030204" pitchFamily="34" charset="0"/>
              </a:rPr>
              <a:t> </a:t>
            </a:r>
            <a:r>
              <a:rPr lang="en-GB" sz="2000" b="1" i="1" u="sng" dirty="0">
                <a:solidFill>
                  <a:schemeClr val="bg1"/>
                </a:solidFill>
                <a:effectLst/>
                <a:highlight>
                  <a:srgbClr val="00FFFF"/>
                </a:highlight>
                <a:latin typeface="Courgette" panose="02000603070400060004" pitchFamily="2" charset="0"/>
                <a:ea typeface="Calibri" panose="020F0502020204030204" pitchFamily="34" charset="0"/>
              </a:rPr>
              <a:t>and </a:t>
            </a:r>
            <a:r>
              <a:rPr lang="en-GB" sz="3200" b="1" i="1" u="sng" dirty="0">
                <a:solidFill>
                  <a:schemeClr val="bg1"/>
                </a:solidFill>
                <a:effectLst/>
                <a:highlight>
                  <a:srgbClr val="FFFF00"/>
                </a:highlight>
                <a:latin typeface="Courgette" panose="02000603070400060004" pitchFamily="2" charset="0"/>
                <a:ea typeface="Calibri" panose="020F0502020204030204" pitchFamily="34" charset="0"/>
              </a:rPr>
              <a:t>Bio-energy</a:t>
            </a:r>
            <a:r>
              <a:rPr lang="en-GB" sz="3200" i="1" dirty="0">
                <a:solidFill>
                  <a:schemeClr val="bg1"/>
                </a:solidFill>
                <a:effectLst/>
                <a:highlight>
                  <a:srgbClr val="00FFFF"/>
                </a:highlight>
                <a:latin typeface="Courgette" panose="02000603070400060004" pitchFamily="2" charset="0"/>
                <a:ea typeface="Calibri" panose="020F0502020204030204" pitchFamily="34" charset="0"/>
              </a:rPr>
              <a:t> </a:t>
            </a:r>
            <a:r>
              <a:rPr lang="en-GB" sz="2000" i="1" dirty="0">
                <a:solidFill>
                  <a:schemeClr val="bg1"/>
                </a:solidFill>
                <a:effectLst/>
                <a:highlight>
                  <a:srgbClr val="00FFFF"/>
                </a:highlight>
                <a:latin typeface="Courgette" panose="02000603070400060004" pitchFamily="2" charset="0"/>
                <a:ea typeface="Calibri" panose="020F0502020204030204" pitchFamily="34" charset="0"/>
              </a:rPr>
              <a:t>and </a:t>
            </a:r>
            <a:r>
              <a:rPr lang="en-GB" sz="2800" b="1" u="sng" dirty="0">
                <a:solidFill>
                  <a:schemeClr val="bg1"/>
                </a:solidFill>
                <a:effectLst/>
                <a:highlight>
                  <a:srgbClr val="FFFF00"/>
                </a:highlight>
                <a:latin typeface="Courgette" panose="02000603070400060004" pitchFamily="2" charset="0"/>
                <a:ea typeface="Calibri" panose="020F0502020204030204" pitchFamily="34" charset="0"/>
              </a:rPr>
              <a:t>Construction Material</a:t>
            </a:r>
            <a:endParaRPr lang="nb-NO" sz="2800" dirty="0">
              <a:solidFill>
                <a:schemeClr val="bg1"/>
              </a:solidFill>
              <a:effectLst/>
              <a:highlight>
                <a:srgbClr val="FFFF00"/>
              </a:highlight>
              <a:latin typeface="Courgette" panose="02000603070400060004" pitchFamily="2" charset="0"/>
              <a:ea typeface="Calibri" panose="020F0502020204030204" pitchFamily="34" charset="0"/>
            </a:endParaRPr>
          </a:p>
          <a:p>
            <a:r>
              <a:rPr lang="en-US" sz="2800" dirty="0">
                <a:solidFill>
                  <a:schemeClr val="bg1"/>
                </a:solidFill>
                <a:effectLst/>
                <a:highlight>
                  <a:srgbClr val="00FFFF"/>
                </a:highlight>
                <a:latin typeface="Courgette" panose="02000603070400060004" pitchFamily="2" charset="0"/>
                <a:ea typeface="Calibri" panose="020F0502020204030204" pitchFamily="34" charset="0"/>
              </a:rPr>
              <a:t> </a:t>
            </a:r>
            <a:endParaRPr lang="nb-NO" sz="2800" dirty="0">
              <a:solidFill>
                <a:schemeClr val="bg1"/>
              </a:solidFill>
              <a:effectLst/>
              <a:highlight>
                <a:srgbClr val="00FFFF"/>
              </a:highlight>
              <a:latin typeface="Courgette" panose="02000603070400060004" pitchFamily="2" charset="0"/>
              <a:ea typeface="Calibri" panose="020F0502020204030204" pitchFamily="34" charset="0"/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5826FF9A-0C72-6902-18BA-4E1850A651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0063" y="764373"/>
            <a:ext cx="9196137" cy="1293028"/>
          </a:xfrm>
        </p:spPr>
        <p:txBody>
          <a:bodyPr>
            <a:normAutofit fontScale="90000"/>
          </a:bodyPr>
          <a:lstStyle/>
          <a:p>
            <a:pPr algn="l"/>
            <a:r>
              <a:rPr lang="en-GB" sz="44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 Black" panose="020B0A040201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Rice</a:t>
            </a:r>
            <a:r>
              <a:rPr lang="en-GB" sz="3200" dirty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 – </a:t>
            </a:r>
            <a:r>
              <a:rPr lang="en-GB" sz="1600" b="1" i="1" dirty="0">
                <a:effectLst/>
                <a:highlight>
                  <a:srgbClr val="0000FF"/>
                </a:highlight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production, consumption and recycling</a:t>
            </a:r>
            <a:br>
              <a:rPr lang="nb-NO" sz="1600" dirty="0">
                <a:solidFill>
                  <a:srgbClr val="000000"/>
                </a:solidFill>
                <a:effectLst/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nb-NO" sz="2400" dirty="0">
                <a:solidFill>
                  <a:srgbClr val="000000"/>
                </a:solidFill>
                <a:effectLst/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2000" b="1" dirty="0">
                <a:solidFill>
                  <a:schemeClr val="bg1"/>
                </a:solidFill>
                <a:effectLst/>
                <a:highlight>
                  <a:srgbClr val="00FFFF"/>
                </a:highlight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Realities of Sustainability brought by the Agriculture</a:t>
            </a:r>
            <a:r>
              <a:rPr lang="en-US" sz="2000" dirty="0">
                <a:solidFill>
                  <a:schemeClr val="bg1"/>
                </a:solidFill>
                <a:effectLst/>
                <a:highlight>
                  <a:srgbClr val="00FFFF"/>
                </a:highlight>
                <a:latin typeface="Courgette" panose="02000603070400060004" pitchFamily="2" charset="0"/>
                <a:ea typeface="Calibri" panose="020F0502020204030204" pitchFamily="34" charset="0"/>
              </a:rPr>
              <a:t>   </a:t>
            </a:r>
            <a:br>
              <a:rPr lang="nb-NO" sz="2000" dirty="0">
                <a:solidFill>
                  <a:schemeClr val="bg1"/>
                </a:solidFill>
                <a:effectLst/>
                <a:highlight>
                  <a:srgbClr val="00FFFF"/>
                </a:highlight>
                <a:latin typeface="Courgette" panose="02000603070400060004" pitchFamily="2" charset="0"/>
                <a:ea typeface="Calibri" panose="020F0502020204030204" pitchFamily="34" charset="0"/>
              </a:rPr>
            </a:br>
            <a:endParaRPr lang="nb-NO" sz="2000" dirty="0">
              <a:solidFill>
                <a:schemeClr val="bg1"/>
              </a:solidFill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0693570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77B399D-49A5-D8C5-D243-5C63DA56EC4A}"/>
              </a:ext>
            </a:extLst>
          </p:cNvPr>
          <p:cNvSpPr txBox="1"/>
          <p:nvPr/>
        </p:nvSpPr>
        <p:spPr>
          <a:xfrm>
            <a:off x="1289785" y="2154807"/>
            <a:ext cx="9904395" cy="39280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</a:pPr>
            <a:r>
              <a:rPr lang="en-US" sz="3200" b="1" i="1" dirty="0">
                <a:solidFill>
                  <a:schemeClr val="bg1"/>
                </a:solidFill>
                <a:highlight>
                  <a:srgbClr val="FFFF00"/>
                </a:highlight>
                <a:latin typeface="Courgette" panose="0200060307040006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en-US" sz="3200" b="1" i="1" dirty="0">
                <a:solidFill>
                  <a:schemeClr val="bg1"/>
                </a:solidFill>
                <a:effectLst/>
                <a:highlight>
                  <a:srgbClr val="FFFF00"/>
                </a:highlight>
                <a:latin typeface="Courgette" panose="0200060307040006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ustainability</a:t>
            </a:r>
            <a:r>
              <a:rPr lang="en-US" sz="2800" dirty="0">
                <a:effectLst/>
                <a:latin typeface="Courgette" panose="0200060307040006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lvl="1">
              <a:lnSpc>
                <a:spcPct val="107000"/>
              </a:lnSpc>
            </a:pPr>
            <a:r>
              <a:rPr lang="en-US" sz="2800" dirty="0">
                <a:effectLst/>
                <a:latin typeface="Courgette" panose="0200060307040006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without revolutionary innovation</a:t>
            </a:r>
          </a:p>
          <a:p>
            <a:pPr lvl="0">
              <a:lnSpc>
                <a:spcPct val="107000"/>
              </a:lnSpc>
            </a:pPr>
            <a:r>
              <a:rPr lang="en-US" sz="2800" b="1" i="1" dirty="0">
                <a:solidFill>
                  <a:schemeClr val="bg1"/>
                </a:solidFill>
                <a:highlight>
                  <a:srgbClr val="FFFF00"/>
                </a:highlight>
                <a:latin typeface="Courgette" panose="0200060307040006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en-US" sz="2800" b="1" i="1" dirty="0">
                <a:solidFill>
                  <a:schemeClr val="bg1"/>
                </a:solidFill>
                <a:effectLst/>
                <a:highlight>
                  <a:srgbClr val="FFFF00"/>
                </a:highlight>
                <a:latin typeface="Courgette" panose="0200060307040006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ircular processes </a:t>
            </a:r>
          </a:p>
          <a:p>
            <a:pPr lvl="1">
              <a:lnSpc>
                <a:spcPct val="107000"/>
              </a:lnSpc>
            </a:pPr>
            <a:r>
              <a:rPr lang="en-US" sz="2800" dirty="0">
                <a:effectLst/>
                <a:latin typeface="Courgette" panose="0200060307040006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of renewable and biological raw material</a:t>
            </a:r>
            <a:endParaRPr lang="nb-NO" sz="2800" dirty="0">
              <a:effectLst/>
              <a:latin typeface="Courgette" panose="02000603070400060004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</a:pPr>
            <a:r>
              <a:rPr lang="en-US" sz="2800" dirty="0">
                <a:solidFill>
                  <a:schemeClr val="bg1"/>
                </a:solidFill>
                <a:highlight>
                  <a:srgbClr val="FFFF00"/>
                </a:highlight>
                <a:latin typeface="Courgette" panose="0200060307040006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O</a:t>
            </a:r>
            <a:r>
              <a:rPr lang="en-US" sz="2800" dirty="0">
                <a:solidFill>
                  <a:schemeClr val="bg1"/>
                </a:solidFill>
                <a:effectLst/>
                <a:highlight>
                  <a:srgbClr val="FFFF00"/>
                </a:highlight>
                <a:latin typeface="Courgette" panose="0200060307040006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ptimization</a:t>
            </a:r>
            <a:r>
              <a:rPr lang="en-US" sz="2800" dirty="0">
                <a:effectLst/>
                <a:latin typeface="Courgette" panose="0200060307040006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lvl="1">
              <a:lnSpc>
                <a:spcPct val="107000"/>
              </a:lnSpc>
            </a:pPr>
            <a:r>
              <a:rPr lang="en-US" sz="2800" dirty="0">
                <a:effectLst/>
                <a:latin typeface="Courgette" panose="0200060307040006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of existing processes within agriculture</a:t>
            </a:r>
            <a:endParaRPr lang="nb-NO" sz="2800" dirty="0">
              <a:effectLst/>
              <a:latin typeface="Courgette" panose="02000603070400060004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sz="2800" dirty="0">
                <a:solidFill>
                  <a:schemeClr val="bg1"/>
                </a:solidFill>
                <a:highlight>
                  <a:srgbClr val="FFFF00"/>
                </a:highlight>
                <a:latin typeface="Courgette" panose="0200060307040006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R</a:t>
            </a:r>
            <a:r>
              <a:rPr lang="en-US" sz="2800" dirty="0">
                <a:solidFill>
                  <a:schemeClr val="bg1"/>
                </a:solidFill>
                <a:effectLst/>
                <a:highlight>
                  <a:srgbClr val="FFFF00"/>
                </a:highlight>
                <a:latin typeface="Courgette" panose="0200060307040006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elationship</a:t>
            </a:r>
            <a:r>
              <a:rPr lang="en-US" sz="2800" dirty="0">
                <a:effectLst/>
                <a:latin typeface="Courgette" panose="0200060307040006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lvl="1">
              <a:lnSpc>
                <a:spcPct val="107000"/>
              </a:lnSpc>
              <a:spcAft>
                <a:spcPts val="800"/>
              </a:spcAft>
            </a:pPr>
            <a:r>
              <a:rPr lang="en-US" sz="2800" dirty="0">
                <a:effectLst/>
                <a:latin typeface="Courgette" panose="0200060307040006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between agriculture, energy, and construction</a:t>
            </a:r>
            <a:endParaRPr lang="nb-NO" sz="2800" dirty="0">
              <a:effectLst/>
              <a:latin typeface="Courgette" panose="02000603070400060004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5826FF9A-0C72-6902-18BA-4E1850A651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4716" y="764373"/>
            <a:ext cx="10471484" cy="1293028"/>
          </a:xfrm>
        </p:spPr>
        <p:txBody>
          <a:bodyPr>
            <a:normAutofit fontScale="90000"/>
          </a:bodyPr>
          <a:lstStyle/>
          <a:p>
            <a:pPr algn="l"/>
            <a:br>
              <a:rPr lang="en-GB" sz="4400" b="1" dirty="0">
                <a:effectLst/>
                <a:highlight>
                  <a:srgbClr val="0000FF"/>
                </a:highlight>
                <a:latin typeface="MS Reference Sans Serif" panose="020B0604030504040204" pitchFamily="34" charset="0"/>
                <a:ea typeface="Calibri" panose="020F0502020204030204" pitchFamily="34" charset="0"/>
              </a:rPr>
            </a:br>
            <a:r>
              <a:rPr lang="en-GB" sz="4400" b="1" dirty="0">
                <a:effectLst/>
                <a:highlight>
                  <a:srgbClr val="0000FF"/>
                </a:highlight>
                <a:latin typeface="MS Reference Sans Serif" panose="020B0604030504040204" pitchFamily="34" charset="0"/>
                <a:ea typeface="Calibri" panose="020F0502020204030204" pitchFamily="34" charset="0"/>
              </a:rPr>
              <a:t>Bio circularity</a:t>
            </a:r>
            <a:r>
              <a:rPr lang="en-GB" sz="4400" b="1" i="1" dirty="0">
                <a:highlight>
                  <a:srgbClr val="0000FF"/>
                </a:highlight>
                <a:latin typeface="MS Reference Sans Serif" panose="020B0604030504040204" pitchFamily="34" charset="0"/>
                <a:ea typeface="Calibri" panose="020F0502020204030204" pitchFamily="34" charset="0"/>
              </a:rPr>
              <a:t> &amp;  No Waste </a:t>
            </a:r>
            <a:br>
              <a:rPr lang="en-GB" sz="4400" b="1" i="1" dirty="0">
                <a:highlight>
                  <a:srgbClr val="0000FF"/>
                </a:highlight>
                <a:latin typeface="MS Reference Sans Serif" panose="020B0604030504040204" pitchFamily="34" charset="0"/>
                <a:ea typeface="Calibri" panose="020F0502020204030204" pitchFamily="34" charset="0"/>
              </a:rPr>
            </a:br>
            <a:r>
              <a:rPr lang="en-US" sz="2200" dirty="0">
                <a:solidFill>
                  <a:schemeClr val="bg1"/>
                </a:solidFill>
                <a:effectLst/>
                <a:highlight>
                  <a:srgbClr val="00FF00"/>
                </a:highlight>
                <a:latin typeface="Courgette" panose="02000603070400060004" pitchFamily="2" charset="0"/>
                <a:ea typeface="Calibri" panose="020F0502020204030204" pitchFamily="34" charset="0"/>
              </a:rPr>
              <a:t>contributes to   </a:t>
            </a:r>
            <a:br>
              <a:rPr lang="nb-NO" sz="4400" dirty="0">
                <a:effectLst/>
                <a:highlight>
                  <a:srgbClr val="FFFF00"/>
                </a:highlight>
                <a:latin typeface="Courgette" panose="02000603070400060004" pitchFamily="2" charset="0"/>
                <a:ea typeface="Calibri" panose="020F0502020204030204" pitchFamily="34" charset="0"/>
              </a:rPr>
            </a:br>
            <a:endParaRPr lang="nb-NO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7207807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9A9826-83C0-4FC3-3F68-FB2A50772D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br>
              <a:rPr lang="en-GB" sz="4000" dirty="0">
                <a:solidFill>
                  <a:schemeClr val="tx1"/>
                </a:solidFill>
                <a:effectLst/>
                <a:highlight>
                  <a:srgbClr val="000080"/>
                </a:highlight>
                <a:latin typeface="Courgette" panose="02000603070400060004" pitchFamily="2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GB" sz="4000" dirty="0">
                <a:solidFill>
                  <a:schemeClr val="tx1"/>
                </a:solidFill>
                <a:effectLst/>
                <a:highlight>
                  <a:srgbClr val="000080"/>
                </a:highlight>
                <a:latin typeface="Courgette" panose="02000603070400060004" pitchFamily="2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GB" sz="4000" dirty="0">
                <a:solidFill>
                  <a:schemeClr val="tx1"/>
                </a:solidFill>
                <a:effectLst/>
                <a:highlight>
                  <a:srgbClr val="000080"/>
                </a:highlight>
                <a:latin typeface="Courgette" panose="02000603070400060004" pitchFamily="2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GB" sz="4000" dirty="0">
                <a:solidFill>
                  <a:schemeClr val="tx1"/>
                </a:solidFill>
                <a:effectLst/>
                <a:highlight>
                  <a:srgbClr val="000080"/>
                </a:highlight>
                <a:latin typeface="Courgette" panose="02000603070400060004" pitchFamily="2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GB" sz="4000" dirty="0">
                <a:solidFill>
                  <a:schemeClr val="tx1"/>
                </a:solidFill>
                <a:effectLst/>
                <a:highlight>
                  <a:srgbClr val="000080"/>
                </a:highlight>
                <a:latin typeface="Courgette" panose="02000603070400060004" pitchFamily="2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GB" sz="4000" dirty="0">
                <a:solidFill>
                  <a:schemeClr val="tx1"/>
                </a:solidFill>
                <a:effectLst/>
                <a:highlight>
                  <a:srgbClr val="000080"/>
                </a:highlight>
                <a:latin typeface="Courgette" panose="02000603070400060004" pitchFamily="2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GB" sz="4000" dirty="0">
                <a:solidFill>
                  <a:schemeClr val="tx1"/>
                </a:solidFill>
                <a:effectLst/>
                <a:highlight>
                  <a:srgbClr val="000080"/>
                </a:highlight>
                <a:latin typeface="Courgette" panose="02000603070400060004" pitchFamily="2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4000" dirty="0">
                <a:solidFill>
                  <a:schemeClr val="tx1"/>
                </a:solidFill>
                <a:effectLst/>
                <a:highlight>
                  <a:srgbClr val="000080"/>
                </a:highlight>
                <a:latin typeface="Courgette" panose="02000603070400060004" pitchFamily="2" charset="0"/>
                <a:ea typeface="Calibri" panose="020F0502020204030204" pitchFamily="34" charset="0"/>
                <a:cs typeface="Calibri" panose="020F0502020204030204" pitchFamily="34" charset="0"/>
              </a:rPr>
              <a:t>Project facts</a:t>
            </a:r>
            <a:br>
              <a:rPr lang="nb-NO" sz="2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Courgette" panose="02000603070400060004" pitchFamily="2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2800" i="1" spc="-1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Courgette" panose="02000603070400060004" pitchFamily="2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br>
              <a:rPr lang="nb-NO" sz="2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Courgette" panose="02000603070400060004" pitchFamily="2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nb-NO" sz="2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Courgette" panose="02000603070400060004" pitchFamily="2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800" i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br>
              <a:rPr lang="nb-NO" sz="1800" dirty="0">
                <a:solidFill>
                  <a:srgbClr val="000000"/>
                </a:solidFill>
                <a:effectLst/>
                <a:latin typeface="Book Antiqua" panose="02040602050305030304" pitchFamily="18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2700" b="1" spc="-10" dirty="0">
                <a:solidFill>
                  <a:schemeClr val="tx1"/>
                </a:solidFill>
                <a:highlight>
                  <a:srgbClr val="000000"/>
                </a:highlight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All  </a:t>
            </a:r>
            <a:r>
              <a:rPr lang="en-GB" sz="2700" b="1" spc="-10" dirty="0">
                <a:solidFill>
                  <a:schemeClr val="tx1"/>
                </a:solidFill>
                <a:effectLst/>
                <a:highlight>
                  <a:srgbClr val="000000"/>
                </a:highlight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in line with  </a:t>
            </a:r>
            <a:br>
              <a:rPr lang="en-GB" sz="2700" b="1" spc="-1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</a:br>
            <a:br>
              <a:rPr lang="en-GB" sz="2700" b="1" spc="-1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</a:br>
            <a:r>
              <a:rPr lang="en-GB" sz="3100" b="1" spc="-10" dirty="0">
                <a:solidFill>
                  <a:schemeClr val="tx1"/>
                </a:solidFill>
                <a:effectLst/>
                <a:highlight>
                  <a:srgbClr val="000080"/>
                </a:highlight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President of Philippine thrust in </a:t>
            </a:r>
            <a:br>
              <a:rPr lang="en-GB" sz="3100" b="1" spc="-10" dirty="0">
                <a:solidFill>
                  <a:schemeClr val="tx1"/>
                </a:solidFill>
                <a:effectLst/>
                <a:highlight>
                  <a:srgbClr val="000080"/>
                </a:highlight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</a:br>
            <a:r>
              <a:rPr lang="en-GB" sz="3100" b="1" spc="-10" dirty="0">
                <a:solidFill>
                  <a:srgbClr val="000000"/>
                </a:solidFill>
                <a:effectLst/>
                <a:highlight>
                  <a:srgbClr val="00FFFF"/>
                </a:highlight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Agriculture, Energy and Construction</a:t>
            </a:r>
            <a:br>
              <a:rPr lang="en-GB" sz="3100" b="1" spc="-1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</a:br>
            <a:br>
              <a:rPr lang="en-GB" sz="3100" b="1" spc="-1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</a:br>
            <a:r>
              <a:rPr lang="en-GB" sz="3100" b="1" dirty="0">
                <a:solidFill>
                  <a:schemeClr val="bg1"/>
                </a:solidFill>
                <a:effectLst/>
                <a:highlight>
                  <a:srgbClr val="FFFF00"/>
                </a:highlight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UN defines poverty a lack of </a:t>
            </a:r>
            <a:r>
              <a:rPr lang="en-GB" sz="3100" b="1" dirty="0">
                <a:solidFill>
                  <a:schemeClr val="bg1"/>
                </a:solidFill>
                <a:effectLst/>
                <a:highlight>
                  <a:srgbClr val="00FF00"/>
                </a:highlight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food, education and energy</a:t>
            </a:r>
            <a:br>
              <a:rPr lang="nb-NO" sz="31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</a:br>
            <a:br>
              <a:rPr lang="nb-NO" sz="31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</a:br>
            <a:br>
              <a:rPr lang="nb-NO" sz="31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</a:br>
            <a:r>
              <a:rPr lang="en-GB" sz="31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Carbon </a:t>
            </a:r>
            <a:r>
              <a:rPr lang="en-GB" sz="3100" b="1" dirty="0">
                <a:solidFill>
                  <a:srgbClr val="000000"/>
                </a:solidFill>
                <a:effectLst/>
                <a:highlight>
                  <a:srgbClr val="00FF00"/>
                </a:highlight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emissions rise 2-3 times </a:t>
            </a:r>
            <a:r>
              <a:rPr lang="en-GB" sz="31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ngsana New" panose="02020603050405020304" pitchFamily="18" charset="-34"/>
                <a:ea typeface="Calibri" panose="020F0502020204030204" pitchFamily="34" charset="0"/>
                <a:cs typeface="Angsana New" panose="02020603050405020304" pitchFamily="18" charset="-34"/>
              </a:rPr>
              <a:t>by mid-century</a:t>
            </a:r>
            <a:endParaRPr lang="nb-NO" sz="3100" b="1" dirty="0">
              <a:highlight>
                <a:srgbClr val="FFFF00"/>
              </a:highlight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872012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BDEE2D8-0509-4BEB-97C3-F410A49C99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643" y="628033"/>
            <a:ext cx="9404723" cy="990236"/>
          </a:xfrm>
        </p:spPr>
        <p:txBody>
          <a:bodyPr/>
          <a:lstStyle/>
          <a:p>
            <a:pPr algn="ctr"/>
            <a:r>
              <a:rPr lang="en-GB" sz="4400" b="1" dirty="0">
                <a:solidFill>
                  <a:schemeClr val="bg1"/>
                </a:solidFill>
                <a:highlight>
                  <a:srgbClr val="FFFF00"/>
                </a:highlight>
              </a:rPr>
              <a:t>The Future of Agriculture</a:t>
            </a:r>
            <a:endParaRPr lang="nb-NO" dirty="0">
              <a:solidFill>
                <a:schemeClr val="bg1"/>
              </a:solidFill>
              <a:highlight>
                <a:srgbClr val="FFFF00"/>
              </a:highlight>
            </a:endParaRP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B486897D-DB1A-4AE7-A0B2-711264012B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428" y="1615932"/>
            <a:ext cx="10359161" cy="2621072"/>
          </a:xfrm>
        </p:spPr>
        <p:txBody>
          <a:bodyPr>
            <a:normAutofit/>
          </a:bodyPr>
          <a:lstStyle/>
          <a:p>
            <a:r>
              <a:rPr lang="en-GB" sz="2800" dirty="0"/>
              <a:t> </a:t>
            </a:r>
            <a:r>
              <a:rPr lang="en-PH" sz="2800" dirty="0"/>
              <a:t>President Duterte on new thinking on agricultural development: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sz="2400" dirty="0"/>
              <a:t>Agriculture is the backbone of the economy. </a:t>
            </a:r>
            <a:endParaRPr lang="nb-NO" sz="24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en-GB" sz="2800" dirty="0"/>
              <a:t>Agriculture forms the basis for food and nutrition security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sz="2800" dirty="0"/>
              <a:t>Agriculture provides raw materials for industrialization.</a:t>
            </a:r>
            <a:endParaRPr lang="nb-NO" sz="2000" dirty="0"/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17DD000E-4C93-4A21-A320-5A32DA466A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EB3F8-6BC8-4D81-82F8-227434A25D80}" type="datetime1">
              <a:rPr lang="en-US" smtClean="0"/>
              <a:t>10/26/2022</a:t>
            </a:fld>
            <a:endParaRPr lang="en-US" dirty="0"/>
          </a:p>
        </p:txBody>
      </p:sp>
      <p:sp>
        <p:nvSpPr>
          <p:cNvPr id="7" name="Plassholder for bunntekst 6">
            <a:extLst>
              <a:ext uri="{FF2B5EF4-FFF2-40B4-BE49-F238E27FC236}">
                <a16:creationId xmlns:a16="http://schemas.microsoft.com/office/drawing/2014/main" id="{F49758B4-6B44-4949-B359-5C8AEED2B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200308 A Cmcp Project on Bio-SCM Vitalization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B67F286-505F-42EB-B1A0-56D308FC7DF4}"/>
              </a:ext>
            </a:extLst>
          </p:cNvPr>
          <p:cNvSpPr/>
          <p:nvPr/>
        </p:nvSpPr>
        <p:spPr>
          <a:xfrm>
            <a:off x="96643" y="6405282"/>
            <a:ext cx="119987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u="sng" dirty="0">
                <a:hlinkClick r:id="rId3"/>
              </a:rPr>
              <a:t>https://www.philstar.com/business/2019/07/12/1933913/philippines-agriculture-peri</a:t>
            </a:r>
            <a:endParaRPr lang="nb-NO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06BB790-6172-4A83-B39F-94A31E69B543}"/>
              </a:ext>
            </a:extLst>
          </p:cNvPr>
          <p:cNvSpPr/>
          <p:nvPr/>
        </p:nvSpPr>
        <p:spPr>
          <a:xfrm>
            <a:off x="572428" y="4474319"/>
            <a:ext cx="10891025" cy="1547340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ctr"/>
            <a:r>
              <a:rPr lang="en-GB" sz="4000" dirty="0"/>
              <a:t>“Unfortunately, our agriculture sector has ways to go to fulfil that role”</a:t>
            </a:r>
            <a:endParaRPr lang="nb-NO" sz="4000" dirty="0"/>
          </a:p>
        </p:txBody>
      </p:sp>
    </p:spTree>
    <p:extLst>
      <p:ext uri="{BB962C8B-B14F-4D97-AF65-F5344CB8AC3E}">
        <p14:creationId xmlns:p14="http://schemas.microsoft.com/office/powerpoint/2010/main" val="3374393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bldLvl="2"/>
      <p:bldP spid="6" grpId="0"/>
    </p:bldLst>
  </p:timing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TM04033937[[fn=Vapor Trail]]</Template>
  <TotalTime>2480</TotalTime>
  <Words>1820</Words>
  <Application>Microsoft Office PowerPoint</Application>
  <PresentationFormat>Widescreen</PresentationFormat>
  <Paragraphs>280</Paragraphs>
  <Slides>28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21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50" baseType="lpstr">
      <vt:lpstr>Algerian</vt:lpstr>
      <vt:lpstr>Angsana New</vt:lpstr>
      <vt:lpstr>Antique Olive</vt:lpstr>
      <vt:lpstr>Arial</vt:lpstr>
      <vt:lpstr>Arial Black</vt:lpstr>
      <vt:lpstr>Arial Nova Cond</vt:lpstr>
      <vt:lpstr>Arial Rounded MT Bold</vt:lpstr>
      <vt:lpstr>Book Antiqua</vt:lpstr>
      <vt:lpstr>Bookman Old Style</vt:lpstr>
      <vt:lpstr>Bradley Hand ITC</vt:lpstr>
      <vt:lpstr>Calibri</vt:lpstr>
      <vt:lpstr>Century Gothic</vt:lpstr>
      <vt:lpstr>Cera PROModern Medium</vt:lpstr>
      <vt:lpstr>Comic Sans MS</vt:lpstr>
      <vt:lpstr>Consolas</vt:lpstr>
      <vt:lpstr>Courgette</vt:lpstr>
      <vt:lpstr>Courier New</vt:lpstr>
      <vt:lpstr>Lucida Calligraphy</vt:lpstr>
      <vt:lpstr>MS Reference Sans Serif</vt:lpstr>
      <vt:lpstr>Symbol</vt:lpstr>
      <vt:lpstr>Wingdings</vt:lpstr>
      <vt:lpstr>Vapor Trail</vt:lpstr>
      <vt:lpstr>   Wakeup from Dreams  join into Bio circularity &amp;  No Waste  with   </vt:lpstr>
      <vt:lpstr>PowerPoint Presentation</vt:lpstr>
      <vt:lpstr>PowerPoint Presentation</vt:lpstr>
      <vt:lpstr>We Make  * What other * might do  </vt:lpstr>
      <vt:lpstr>HOWEVER !!!!!</vt:lpstr>
      <vt:lpstr>Rice – production, consumption and recycling  Realities of Sustainability brought by the Agriculture    </vt:lpstr>
      <vt:lpstr> Bio circularity &amp;  No Waste  contributes to    </vt:lpstr>
      <vt:lpstr>       Project facts      All  in line with    President of Philippine thrust in  Agriculture, Energy and Construction  UN defines poverty a lack of food, education and energy   Carbon emissions rise 2-3 times by mid-century</vt:lpstr>
      <vt:lpstr>The Future of Agriculture</vt:lpstr>
      <vt:lpstr>           These Green Climate Solutions    are Norwegian in Origin and Experience     It started in the early 70’s  Guided by the world famous  “ Gro “ Harlem Brundtland    Mother of Sustainable Development – in the UN </vt:lpstr>
      <vt:lpstr>So Nowadays...</vt:lpstr>
      <vt:lpstr> </vt:lpstr>
      <vt:lpstr>CMC Partners focuses on the realities about Cement</vt:lpstr>
      <vt:lpstr>Concrete is an incredibly versatile, cheap building material.</vt:lpstr>
      <vt:lpstr>Project Goals &amp; Objectives</vt:lpstr>
      <vt:lpstr>Project Benefits</vt:lpstr>
      <vt:lpstr>Project Goals &amp; Objectives</vt:lpstr>
      <vt:lpstr>Project Goals &amp; Objectives</vt:lpstr>
      <vt:lpstr>Project Goals &amp; Objectives</vt:lpstr>
      <vt:lpstr>Project Benefits</vt:lpstr>
      <vt:lpstr>But note the  Utmost Problem</vt:lpstr>
      <vt:lpstr>The environmental and economic benefit of incorporating local RHA in the Alimit Hydropower Complex is considerable:</vt:lpstr>
      <vt:lpstr>Conclusion</vt:lpstr>
      <vt:lpstr>Project Rationale</vt:lpstr>
      <vt:lpstr>Project Rationale</vt:lpstr>
      <vt:lpstr>Project Benefits</vt:lpstr>
      <vt:lpstr> Cmcp Project on Project Bio circularity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Bio-Cement Project</dc:title>
  <dc:creator>Blanco Ferdinand</dc:creator>
  <cp:lastModifiedBy>Odd Tjugum</cp:lastModifiedBy>
  <cp:revision>180</cp:revision>
  <cp:lastPrinted>2020-03-08T05:43:57Z</cp:lastPrinted>
  <dcterms:created xsi:type="dcterms:W3CDTF">2020-01-12T16:28:44Z</dcterms:created>
  <dcterms:modified xsi:type="dcterms:W3CDTF">2022-10-26T02:57:38Z</dcterms:modified>
</cp:coreProperties>
</file>